
<file path=[Content_Types].xml><?xml version="1.0" encoding="utf-8"?>
<Types xmlns="http://schemas.openxmlformats.org/package/2006/content-types">
  <Default Extension="emf" ContentType="image/x-emf"/>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256" r:id="rId2"/>
    <p:sldId id="368" r:id="rId3"/>
    <p:sldId id="276" r:id="rId4"/>
    <p:sldId id="315" r:id="rId5"/>
    <p:sldId id="323" r:id="rId6"/>
    <p:sldId id="322" r:id="rId7"/>
    <p:sldId id="321" r:id="rId8"/>
    <p:sldId id="316" r:id="rId9"/>
    <p:sldId id="324" r:id="rId10"/>
    <p:sldId id="325" r:id="rId11"/>
    <p:sldId id="331" r:id="rId12"/>
    <p:sldId id="326" r:id="rId13"/>
    <p:sldId id="328" r:id="rId14"/>
    <p:sldId id="334" r:id="rId15"/>
    <p:sldId id="327" r:id="rId16"/>
    <p:sldId id="330" r:id="rId17"/>
    <p:sldId id="329" r:id="rId18"/>
    <p:sldId id="333" r:id="rId19"/>
    <p:sldId id="332" r:id="rId20"/>
    <p:sldId id="335" r:id="rId21"/>
    <p:sldId id="336" r:id="rId22"/>
    <p:sldId id="337" r:id="rId23"/>
    <p:sldId id="339" r:id="rId24"/>
    <p:sldId id="317" r:id="rId25"/>
    <p:sldId id="340" r:id="rId26"/>
    <p:sldId id="341" r:id="rId27"/>
    <p:sldId id="342" r:id="rId28"/>
    <p:sldId id="343" r:id="rId29"/>
    <p:sldId id="344" r:id="rId30"/>
    <p:sldId id="345" r:id="rId31"/>
    <p:sldId id="318" r:id="rId32"/>
    <p:sldId id="346" r:id="rId33"/>
    <p:sldId id="347" r:id="rId34"/>
    <p:sldId id="350" r:id="rId35"/>
    <p:sldId id="355" r:id="rId36"/>
    <p:sldId id="348" r:id="rId37"/>
    <p:sldId id="352" r:id="rId38"/>
    <p:sldId id="351" r:id="rId39"/>
    <p:sldId id="354" r:id="rId40"/>
    <p:sldId id="349" r:id="rId41"/>
    <p:sldId id="353" r:id="rId42"/>
    <p:sldId id="356" r:id="rId43"/>
    <p:sldId id="358" r:id="rId44"/>
    <p:sldId id="357" r:id="rId45"/>
    <p:sldId id="359" r:id="rId46"/>
    <p:sldId id="319" r:id="rId47"/>
    <p:sldId id="360" r:id="rId48"/>
    <p:sldId id="361" r:id="rId49"/>
    <p:sldId id="362" r:id="rId50"/>
    <p:sldId id="363" r:id="rId51"/>
    <p:sldId id="364" r:id="rId52"/>
    <p:sldId id="367" r:id="rId53"/>
    <p:sldId id="365" r:id="rId54"/>
    <p:sldId id="366" r:id="rId5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81" autoAdjust="0"/>
    <p:restoredTop sz="64350" autoAdjust="0"/>
  </p:normalViewPr>
  <p:slideViewPr>
    <p:cSldViewPr snapToGrid="0" snapToObjects="1">
      <p:cViewPr varScale="1">
        <p:scale>
          <a:sx n="102" d="100"/>
          <a:sy n="102" d="100"/>
        </p:scale>
        <p:origin x="2736" y="102"/>
      </p:cViewPr>
      <p:guideLst/>
    </p:cSldViewPr>
  </p:slideViewPr>
  <p:notesTextViewPr>
    <p:cViewPr>
      <p:scale>
        <a:sx n="1" d="1"/>
        <a:sy n="1" d="1"/>
      </p:scale>
      <p:origin x="0" y="0"/>
    </p:cViewPr>
  </p:notesTextViewPr>
  <p:notesViewPr>
    <p:cSldViewPr snapToGrid="0" snapToObjects="1">
      <p:cViewPr varScale="1">
        <p:scale>
          <a:sx n="121" d="100"/>
          <a:sy n="121" d="100"/>
        </p:scale>
        <p:origin x="3864"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B324D10-3C25-D348-9F54-F1B69E9D7AA0}" type="doc">
      <dgm:prSet loTypeId="urn:microsoft.com/office/officeart/2005/8/layout/chevron1" loCatId="" qsTypeId="urn:microsoft.com/office/officeart/2005/8/quickstyle/simple1" qsCatId="simple" csTypeId="urn:microsoft.com/office/officeart/2005/8/colors/colorful2" csCatId="colorful" phldr="1"/>
      <dgm:spPr/>
      <dgm:t>
        <a:bodyPr/>
        <a:lstStyle/>
        <a:p>
          <a:endParaRPr lang="en-GB"/>
        </a:p>
      </dgm:t>
    </dgm:pt>
    <dgm:pt modelId="{CFB54D5D-9499-7E4F-AAD7-CF8CEF40384D}">
      <dgm:prSet phldrT="[Text]" custT="1"/>
      <dgm:spPr/>
      <dgm:t>
        <a:bodyPr/>
        <a:lstStyle/>
        <a:p>
          <a:r>
            <a:rPr lang="en-AU" sz="1200" b="1" dirty="0">
              <a:latin typeface="Verdana" panose="020B0604030504040204" pitchFamily="34" charset="0"/>
              <a:ea typeface="Verdana" panose="020B0604030504040204" pitchFamily="34" charset="0"/>
              <a:cs typeface="Verdana" panose="020B0604030504040204" pitchFamily="34" charset="0"/>
            </a:rPr>
            <a:t>Reduces the risks and impacts of climate change and disasters</a:t>
          </a:r>
          <a:endParaRPr lang="en-GB" sz="1200" dirty="0"/>
        </a:p>
      </dgm:t>
    </dgm:pt>
    <dgm:pt modelId="{305E0C59-CEC4-D544-B6FE-315E575E6935}" type="parTrans" cxnId="{96311B5E-6549-EF45-8762-FEB21576CAC5}">
      <dgm:prSet/>
      <dgm:spPr/>
      <dgm:t>
        <a:bodyPr/>
        <a:lstStyle/>
        <a:p>
          <a:endParaRPr lang="en-GB"/>
        </a:p>
      </dgm:t>
    </dgm:pt>
    <dgm:pt modelId="{3CB2EB29-FCAA-F64D-B755-6E04FA592465}" type="sibTrans" cxnId="{96311B5E-6549-EF45-8762-FEB21576CAC5}">
      <dgm:prSet/>
      <dgm:spPr/>
      <dgm:t>
        <a:bodyPr/>
        <a:lstStyle/>
        <a:p>
          <a:endParaRPr lang="en-GB"/>
        </a:p>
      </dgm:t>
    </dgm:pt>
    <dgm:pt modelId="{D1D1C9AA-7517-2049-9857-6D01D4FFC542}">
      <dgm:prSet phldrT="[Text]" custT="1"/>
      <dgm:spPr/>
      <dgm:t>
        <a:bodyPr/>
        <a:lstStyle/>
        <a:p>
          <a:r>
            <a:rPr lang="en-GB" sz="1600" b="1" dirty="0"/>
            <a:t>Building community resilience. </a:t>
          </a:r>
        </a:p>
        <a:p>
          <a:r>
            <a:rPr lang="en-GB" sz="1600" b="1" dirty="0"/>
            <a:t>Reducing disaster and climate risks. </a:t>
          </a:r>
        </a:p>
        <a:p>
          <a:r>
            <a:rPr lang="en-GB" sz="1600" b="1" dirty="0"/>
            <a:t>Planned relocation. </a:t>
          </a:r>
        </a:p>
        <a:p>
          <a:r>
            <a:rPr lang="en-GB" sz="1600" b="1" dirty="0"/>
            <a:t>Protection of vulnerable groups. </a:t>
          </a:r>
        </a:p>
        <a:p>
          <a:r>
            <a:rPr lang="en-GB" sz="1600" b="1" dirty="0"/>
            <a:t>Advocacy. </a:t>
          </a:r>
        </a:p>
      </dgm:t>
    </dgm:pt>
    <dgm:pt modelId="{B7D3FFDF-9AC2-8E4F-88C2-AD100D8611E2}" type="parTrans" cxnId="{333E2DD5-2980-0144-8C5D-557AEE15E499}">
      <dgm:prSet/>
      <dgm:spPr/>
      <dgm:t>
        <a:bodyPr/>
        <a:lstStyle/>
        <a:p>
          <a:endParaRPr lang="en-GB"/>
        </a:p>
      </dgm:t>
    </dgm:pt>
    <dgm:pt modelId="{4FC3A173-585B-734F-83B0-76733F51DE48}" type="sibTrans" cxnId="{333E2DD5-2980-0144-8C5D-557AEE15E499}">
      <dgm:prSet/>
      <dgm:spPr/>
      <dgm:t>
        <a:bodyPr/>
        <a:lstStyle/>
        <a:p>
          <a:endParaRPr lang="en-GB"/>
        </a:p>
      </dgm:t>
    </dgm:pt>
    <dgm:pt modelId="{2D2B3DF6-9372-8F45-8D41-7CDD089E9F93}">
      <dgm:prSet custT="1"/>
      <dgm:spPr/>
      <dgm:t>
        <a:bodyPr/>
        <a:lstStyle/>
        <a:p>
          <a:r>
            <a:rPr lang="en-AU" sz="1200" b="1" dirty="0">
              <a:latin typeface="Verdana" panose="020B0604030504040204" pitchFamily="34" charset="0"/>
              <a:ea typeface="Verdana" panose="020B0604030504040204" pitchFamily="34" charset="0"/>
              <a:cs typeface="Verdana" panose="020B0604030504040204" pitchFamily="34" charset="0"/>
            </a:rPr>
            <a:t>Reduces likelihood of people becoming displaced</a:t>
          </a:r>
          <a:endParaRPr lang="en-US" sz="1200" b="1" dirty="0"/>
        </a:p>
      </dgm:t>
    </dgm:pt>
    <dgm:pt modelId="{F4241C8D-C11E-874F-97EC-064895F9B7FC}" type="parTrans" cxnId="{07BA672D-6DA5-4747-A11E-64522D87412C}">
      <dgm:prSet/>
      <dgm:spPr/>
      <dgm:t>
        <a:bodyPr/>
        <a:lstStyle/>
        <a:p>
          <a:endParaRPr lang="en-GB"/>
        </a:p>
      </dgm:t>
    </dgm:pt>
    <dgm:pt modelId="{39D6E6AE-0703-644F-B973-CC77A0BBF0B5}" type="sibTrans" cxnId="{07BA672D-6DA5-4747-A11E-64522D87412C}">
      <dgm:prSet/>
      <dgm:spPr/>
      <dgm:t>
        <a:bodyPr/>
        <a:lstStyle/>
        <a:p>
          <a:endParaRPr lang="en-GB"/>
        </a:p>
      </dgm:t>
    </dgm:pt>
    <dgm:pt modelId="{46F0024B-CDDC-344D-8E9B-81343202731C}" type="pres">
      <dgm:prSet presAssocID="{AB324D10-3C25-D348-9F54-F1B69E9D7AA0}" presName="Name0" presStyleCnt="0">
        <dgm:presLayoutVars>
          <dgm:dir/>
          <dgm:animLvl val="lvl"/>
          <dgm:resizeHandles val="exact"/>
        </dgm:presLayoutVars>
      </dgm:prSet>
      <dgm:spPr/>
    </dgm:pt>
    <dgm:pt modelId="{3B4DE9DC-6594-D648-9839-00B9D7FAE349}" type="pres">
      <dgm:prSet presAssocID="{D1D1C9AA-7517-2049-9857-6D01D4FFC542}" presName="parTxOnly" presStyleLbl="node1" presStyleIdx="0" presStyleCnt="3" custScaleX="239214" custScaleY="305017" custLinFactNeighborY="0">
        <dgm:presLayoutVars>
          <dgm:chMax val="0"/>
          <dgm:chPref val="0"/>
          <dgm:bulletEnabled val="1"/>
        </dgm:presLayoutVars>
      </dgm:prSet>
      <dgm:spPr/>
    </dgm:pt>
    <dgm:pt modelId="{A7291B8C-CF86-5E41-B641-C566A53AC3C0}" type="pres">
      <dgm:prSet presAssocID="{4FC3A173-585B-734F-83B0-76733F51DE48}" presName="parTxOnlySpace" presStyleCnt="0"/>
      <dgm:spPr/>
    </dgm:pt>
    <dgm:pt modelId="{2500DCC5-85CA-9245-831E-477385AACE85}" type="pres">
      <dgm:prSet presAssocID="{CFB54D5D-9499-7E4F-AAD7-CF8CEF40384D}" presName="parTxOnly" presStyleLbl="node1" presStyleIdx="1" presStyleCnt="3" custScaleX="138117" custScaleY="198705">
        <dgm:presLayoutVars>
          <dgm:chMax val="0"/>
          <dgm:chPref val="0"/>
          <dgm:bulletEnabled val="1"/>
        </dgm:presLayoutVars>
      </dgm:prSet>
      <dgm:spPr/>
    </dgm:pt>
    <dgm:pt modelId="{2A679B07-6E8B-1142-9111-F9489A8EF52C}" type="pres">
      <dgm:prSet presAssocID="{3CB2EB29-FCAA-F64D-B755-6E04FA592465}" presName="parTxOnlySpace" presStyleCnt="0"/>
      <dgm:spPr/>
    </dgm:pt>
    <dgm:pt modelId="{B285D3CC-01E8-4B4E-A6BA-74D9EA4E39A2}" type="pres">
      <dgm:prSet presAssocID="{2D2B3DF6-9372-8F45-8D41-7CDD089E9F93}" presName="parTxOnly" presStyleLbl="node1" presStyleIdx="2" presStyleCnt="3" custScaleX="127893" custScaleY="178988">
        <dgm:presLayoutVars>
          <dgm:chMax val="0"/>
          <dgm:chPref val="0"/>
          <dgm:bulletEnabled val="1"/>
        </dgm:presLayoutVars>
      </dgm:prSet>
      <dgm:spPr/>
    </dgm:pt>
  </dgm:ptLst>
  <dgm:cxnLst>
    <dgm:cxn modelId="{5737D00A-8EF6-EC40-BC0B-A67C8BC1B527}" type="presOf" srcId="{2D2B3DF6-9372-8F45-8D41-7CDD089E9F93}" destId="{B285D3CC-01E8-4B4E-A6BA-74D9EA4E39A2}" srcOrd="0" destOrd="0" presId="urn:microsoft.com/office/officeart/2005/8/layout/chevron1"/>
    <dgm:cxn modelId="{D0609515-B58E-FB4B-B785-B434F029B9D2}" type="presOf" srcId="{D1D1C9AA-7517-2049-9857-6D01D4FFC542}" destId="{3B4DE9DC-6594-D648-9839-00B9D7FAE349}" srcOrd="0" destOrd="0" presId="urn:microsoft.com/office/officeart/2005/8/layout/chevron1"/>
    <dgm:cxn modelId="{07BA672D-6DA5-4747-A11E-64522D87412C}" srcId="{AB324D10-3C25-D348-9F54-F1B69E9D7AA0}" destId="{2D2B3DF6-9372-8F45-8D41-7CDD089E9F93}" srcOrd="2" destOrd="0" parTransId="{F4241C8D-C11E-874F-97EC-064895F9B7FC}" sibTransId="{39D6E6AE-0703-644F-B973-CC77A0BBF0B5}"/>
    <dgm:cxn modelId="{77BC195B-94C1-2245-8E1E-11D3121DAFC2}" type="presOf" srcId="{CFB54D5D-9499-7E4F-AAD7-CF8CEF40384D}" destId="{2500DCC5-85CA-9245-831E-477385AACE85}" srcOrd="0" destOrd="0" presId="urn:microsoft.com/office/officeart/2005/8/layout/chevron1"/>
    <dgm:cxn modelId="{96311B5E-6549-EF45-8762-FEB21576CAC5}" srcId="{AB324D10-3C25-D348-9F54-F1B69E9D7AA0}" destId="{CFB54D5D-9499-7E4F-AAD7-CF8CEF40384D}" srcOrd="1" destOrd="0" parTransId="{305E0C59-CEC4-D544-B6FE-315E575E6935}" sibTransId="{3CB2EB29-FCAA-F64D-B755-6E04FA592465}"/>
    <dgm:cxn modelId="{3AE07971-5F8C-4D48-BAAF-8A7B2C22FF0C}" type="presOf" srcId="{AB324D10-3C25-D348-9F54-F1B69E9D7AA0}" destId="{46F0024B-CDDC-344D-8E9B-81343202731C}" srcOrd="0" destOrd="0" presId="urn:microsoft.com/office/officeart/2005/8/layout/chevron1"/>
    <dgm:cxn modelId="{333E2DD5-2980-0144-8C5D-557AEE15E499}" srcId="{AB324D10-3C25-D348-9F54-F1B69E9D7AA0}" destId="{D1D1C9AA-7517-2049-9857-6D01D4FFC542}" srcOrd="0" destOrd="0" parTransId="{B7D3FFDF-9AC2-8E4F-88C2-AD100D8611E2}" sibTransId="{4FC3A173-585B-734F-83B0-76733F51DE48}"/>
    <dgm:cxn modelId="{FAB4E371-77E3-614C-89E6-7CEB444F8993}" type="presParOf" srcId="{46F0024B-CDDC-344D-8E9B-81343202731C}" destId="{3B4DE9DC-6594-D648-9839-00B9D7FAE349}" srcOrd="0" destOrd="0" presId="urn:microsoft.com/office/officeart/2005/8/layout/chevron1"/>
    <dgm:cxn modelId="{34F67D31-4A57-2D40-BF62-2FDACECDEACB}" type="presParOf" srcId="{46F0024B-CDDC-344D-8E9B-81343202731C}" destId="{A7291B8C-CF86-5E41-B641-C566A53AC3C0}" srcOrd="1" destOrd="0" presId="urn:microsoft.com/office/officeart/2005/8/layout/chevron1"/>
    <dgm:cxn modelId="{0C213B73-3853-0B49-B04D-011F90097767}" type="presParOf" srcId="{46F0024B-CDDC-344D-8E9B-81343202731C}" destId="{2500DCC5-85CA-9245-831E-477385AACE85}" srcOrd="2" destOrd="0" presId="urn:microsoft.com/office/officeart/2005/8/layout/chevron1"/>
    <dgm:cxn modelId="{4FF9CEEB-BAB1-DD42-A654-CED144217F16}" type="presParOf" srcId="{46F0024B-CDDC-344D-8E9B-81343202731C}" destId="{2A679B07-6E8B-1142-9111-F9489A8EF52C}" srcOrd="3" destOrd="0" presId="urn:microsoft.com/office/officeart/2005/8/layout/chevron1"/>
    <dgm:cxn modelId="{9A669687-44D7-D840-B2E4-0DBBFF27C8F4}" type="presParOf" srcId="{46F0024B-CDDC-344D-8E9B-81343202731C}" destId="{B285D3CC-01E8-4B4E-A6BA-74D9EA4E39A2}"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4DE9DC-6594-D648-9839-00B9D7FAE349}">
      <dsp:nvSpPr>
        <dsp:cNvPr id="0" name=""/>
        <dsp:cNvSpPr/>
      </dsp:nvSpPr>
      <dsp:spPr>
        <a:xfrm>
          <a:off x="872" y="1637068"/>
          <a:ext cx="4965414" cy="2532520"/>
        </a:xfrm>
        <a:prstGeom prst="chevron">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008" tIns="21336" rIns="21336" bIns="21336" numCol="1" spcCol="1270" anchor="ctr" anchorCtr="0">
          <a:noAutofit/>
        </a:bodyPr>
        <a:lstStyle/>
        <a:p>
          <a:pPr marL="0" lvl="0" indent="0" algn="ctr" defTabSz="711200">
            <a:lnSpc>
              <a:spcPct val="90000"/>
            </a:lnSpc>
            <a:spcBef>
              <a:spcPct val="0"/>
            </a:spcBef>
            <a:spcAft>
              <a:spcPct val="35000"/>
            </a:spcAft>
            <a:buNone/>
          </a:pPr>
          <a:r>
            <a:rPr lang="en-GB" sz="1600" b="1" kern="1200" dirty="0"/>
            <a:t>Building community resilience. </a:t>
          </a:r>
        </a:p>
        <a:p>
          <a:pPr marL="0" lvl="0" indent="0" algn="ctr" defTabSz="711200">
            <a:lnSpc>
              <a:spcPct val="90000"/>
            </a:lnSpc>
            <a:spcBef>
              <a:spcPct val="0"/>
            </a:spcBef>
            <a:spcAft>
              <a:spcPct val="35000"/>
            </a:spcAft>
            <a:buNone/>
          </a:pPr>
          <a:r>
            <a:rPr lang="en-GB" sz="1600" b="1" kern="1200" dirty="0"/>
            <a:t>Reducing disaster and climate risks. </a:t>
          </a:r>
        </a:p>
        <a:p>
          <a:pPr marL="0" lvl="0" indent="0" algn="ctr" defTabSz="711200">
            <a:lnSpc>
              <a:spcPct val="90000"/>
            </a:lnSpc>
            <a:spcBef>
              <a:spcPct val="0"/>
            </a:spcBef>
            <a:spcAft>
              <a:spcPct val="35000"/>
            </a:spcAft>
            <a:buNone/>
          </a:pPr>
          <a:r>
            <a:rPr lang="en-GB" sz="1600" b="1" kern="1200" dirty="0"/>
            <a:t>Planned relocation. </a:t>
          </a:r>
        </a:p>
        <a:p>
          <a:pPr marL="0" lvl="0" indent="0" algn="ctr" defTabSz="711200">
            <a:lnSpc>
              <a:spcPct val="90000"/>
            </a:lnSpc>
            <a:spcBef>
              <a:spcPct val="0"/>
            </a:spcBef>
            <a:spcAft>
              <a:spcPct val="35000"/>
            </a:spcAft>
            <a:buNone/>
          </a:pPr>
          <a:r>
            <a:rPr lang="en-GB" sz="1600" b="1" kern="1200" dirty="0"/>
            <a:t>Protection of vulnerable groups. </a:t>
          </a:r>
        </a:p>
        <a:p>
          <a:pPr marL="0" lvl="0" indent="0" algn="ctr" defTabSz="711200">
            <a:lnSpc>
              <a:spcPct val="90000"/>
            </a:lnSpc>
            <a:spcBef>
              <a:spcPct val="0"/>
            </a:spcBef>
            <a:spcAft>
              <a:spcPct val="35000"/>
            </a:spcAft>
            <a:buNone/>
          </a:pPr>
          <a:r>
            <a:rPr lang="en-GB" sz="1600" b="1" kern="1200" dirty="0"/>
            <a:t>Advocacy. </a:t>
          </a:r>
        </a:p>
      </dsp:txBody>
      <dsp:txXfrm>
        <a:off x="1267132" y="1637068"/>
        <a:ext cx="2432894" cy="2532520"/>
      </dsp:txXfrm>
    </dsp:sp>
    <dsp:sp modelId="{2500DCC5-85CA-9245-831E-477385AACE85}">
      <dsp:nvSpPr>
        <dsp:cNvPr id="0" name=""/>
        <dsp:cNvSpPr/>
      </dsp:nvSpPr>
      <dsp:spPr>
        <a:xfrm>
          <a:off x="4758714" y="2078416"/>
          <a:ext cx="2866923" cy="1649824"/>
        </a:xfrm>
        <a:prstGeom prst="chevron">
          <a:avLst/>
        </a:prstGeom>
        <a:solidFill>
          <a:schemeClr val="accent2">
            <a:hueOff val="-727682"/>
            <a:satOff val="-41964"/>
            <a:lumOff val="431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AU" sz="1200" b="1" kern="1200" dirty="0">
              <a:latin typeface="Verdana" panose="020B0604030504040204" pitchFamily="34" charset="0"/>
              <a:ea typeface="Verdana" panose="020B0604030504040204" pitchFamily="34" charset="0"/>
              <a:cs typeface="Verdana" panose="020B0604030504040204" pitchFamily="34" charset="0"/>
            </a:rPr>
            <a:t>Reduces the risks and impacts of climate change and disasters</a:t>
          </a:r>
          <a:endParaRPr lang="en-GB" sz="1200" kern="1200" dirty="0"/>
        </a:p>
      </dsp:txBody>
      <dsp:txXfrm>
        <a:off x="5583626" y="2078416"/>
        <a:ext cx="1217099" cy="1649824"/>
      </dsp:txXfrm>
    </dsp:sp>
    <dsp:sp modelId="{B285D3CC-01E8-4B4E-A6BA-74D9EA4E39A2}">
      <dsp:nvSpPr>
        <dsp:cNvPr id="0" name=""/>
        <dsp:cNvSpPr/>
      </dsp:nvSpPr>
      <dsp:spPr>
        <a:xfrm>
          <a:off x="7418066" y="2160270"/>
          <a:ext cx="2654701" cy="1486116"/>
        </a:xfrm>
        <a:prstGeom prst="chevron">
          <a:avLst/>
        </a:prstGeom>
        <a:solidFill>
          <a:schemeClr val="accent2">
            <a:hueOff val="-1455363"/>
            <a:satOff val="-83928"/>
            <a:lumOff val="862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8006" tIns="16002" rIns="16002" bIns="16002" numCol="1" spcCol="1270" anchor="ctr" anchorCtr="0">
          <a:noAutofit/>
        </a:bodyPr>
        <a:lstStyle/>
        <a:p>
          <a:pPr marL="0" lvl="0" indent="0" algn="ctr" defTabSz="533400">
            <a:lnSpc>
              <a:spcPct val="90000"/>
            </a:lnSpc>
            <a:spcBef>
              <a:spcPct val="0"/>
            </a:spcBef>
            <a:spcAft>
              <a:spcPct val="35000"/>
            </a:spcAft>
            <a:buNone/>
          </a:pPr>
          <a:r>
            <a:rPr lang="en-AU" sz="1200" b="1" kern="1200" dirty="0">
              <a:latin typeface="Verdana" panose="020B0604030504040204" pitchFamily="34" charset="0"/>
              <a:ea typeface="Verdana" panose="020B0604030504040204" pitchFamily="34" charset="0"/>
              <a:cs typeface="Verdana" panose="020B0604030504040204" pitchFamily="34" charset="0"/>
            </a:rPr>
            <a:t>Reduces likelihood of people becoming displaced</a:t>
          </a:r>
          <a:endParaRPr lang="en-US" sz="1200" b="1" kern="1200" dirty="0"/>
        </a:p>
      </dsp:txBody>
      <dsp:txXfrm>
        <a:off x="8161124" y="2160270"/>
        <a:ext cx="1168585" cy="148611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0748C02-FE94-6342-8324-12B484E8D39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A3FDEAAC-5EC6-854F-949C-C5F9DA3A011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428C254-BFBC-7C43-BB59-4A5541FE1D0F}" type="datetimeFigureOut">
              <a:rPr lang="en-US" smtClean="0"/>
              <a:t>5/5/2021</a:t>
            </a:fld>
            <a:endParaRPr lang="en-US"/>
          </a:p>
        </p:txBody>
      </p:sp>
      <p:sp>
        <p:nvSpPr>
          <p:cNvPr id="4" name="Footer Placeholder 3">
            <a:extLst>
              <a:ext uri="{FF2B5EF4-FFF2-40B4-BE49-F238E27FC236}">
                <a16:creationId xmlns:a16="http://schemas.microsoft.com/office/drawing/2014/main" id="{3CA9FEB3-4B65-C94F-AF08-A0A0D248B64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47ACEDC-3D58-CE4B-B5CE-CF477296AD8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78DBB5E-F091-B241-BE9C-DD4791ED3BEA}" type="slidenum">
              <a:rPr lang="en-US" smtClean="0"/>
              <a:t>‹#›</a:t>
            </a:fld>
            <a:endParaRPr lang="en-US"/>
          </a:p>
        </p:txBody>
      </p:sp>
    </p:spTree>
    <p:extLst>
      <p:ext uri="{BB962C8B-B14F-4D97-AF65-F5344CB8AC3E}">
        <p14:creationId xmlns:p14="http://schemas.microsoft.com/office/powerpoint/2010/main" val="41345696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256E000-4D53-B043-ABF9-C2524B50ED2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AF80A46-6C04-2945-AA05-BC607ED26469}"/>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C9033C-4123-4B41-9FB8-93F8E2E5CC84}" type="datetimeFigureOut">
              <a:rPr lang="en-US" smtClean="0"/>
              <a:t>5/5/2021</a:t>
            </a:fld>
            <a:endParaRPr lang="en-US"/>
          </a:p>
        </p:txBody>
      </p:sp>
      <p:sp>
        <p:nvSpPr>
          <p:cNvPr id="4" name="Slide Image Placeholder 3">
            <a:extLst>
              <a:ext uri="{FF2B5EF4-FFF2-40B4-BE49-F238E27FC236}">
                <a16:creationId xmlns:a16="http://schemas.microsoft.com/office/drawing/2014/main" id="{E4ADFFA0-BFC7-DA48-84C3-5E2EFBB32DC1}"/>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a:extLst>
              <a:ext uri="{FF2B5EF4-FFF2-40B4-BE49-F238E27FC236}">
                <a16:creationId xmlns:a16="http://schemas.microsoft.com/office/drawing/2014/main" id="{A8E91F3D-8E1A-524B-9F2E-DA9E8F1C1496}"/>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a:extLst>
              <a:ext uri="{FF2B5EF4-FFF2-40B4-BE49-F238E27FC236}">
                <a16:creationId xmlns:a16="http://schemas.microsoft.com/office/drawing/2014/main" id="{303E6091-A118-FD4A-ADBA-C426E63A6331}"/>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a:extLst>
              <a:ext uri="{FF2B5EF4-FFF2-40B4-BE49-F238E27FC236}">
                <a16:creationId xmlns:a16="http://schemas.microsoft.com/office/drawing/2014/main" id="{8706DC16-F04C-144D-AEB6-5F21E279D6C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3266AE-A818-0A41-922D-C3A0F5A0941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Introduction for facilitators:</a:t>
            </a:r>
          </a:p>
          <a:p>
            <a:pPr>
              <a:lnSpc>
                <a:spcPct val="100000"/>
              </a:lnSpc>
              <a:spcBef>
                <a:spcPts val="1800"/>
              </a:spcBef>
            </a:pPr>
            <a:r>
              <a:rPr lang="en-GB" dirty="0"/>
              <a:t>These slides aim to facilitate an understanding of how integrate considerations of climate-related displacement into </a:t>
            </a:r>
            <a:r>
              <a:rPr lang="en-GB" i="1" dirty="0"/>
              <a:t>operations and programmes</a:t>
            </a:r>
            <a:r>
              <a:rPr lang="en-GB" dirty="0"/>
              <a:t>.</a:t>
            </a:r>
          </a:p>
          <a:p>
            <a:pPr>
              <a:lnSpc>
                <a:spcPct val="100000"/>
              </a:lnSpc>
              <a:spcBef>
                <a:spcPts val="1800"/>
              </a:spcBef>
            </a:pPr>
            <a:r>
              <a:rPr lang="en-GB" dirty="0"/>
              <a:t>It is targeted to operational and program personnel from National Societies.</a:t>
            </a:r>
          </a:p>
          <a:p>
            <a:pPr lvl="0"/>
            <a:endParaRPr lang="en-US" dirty="0"/>
          </a:p>
          <a:p>
            <a:pPr lvl="0"/>
            <a:r>
              <a:rPr lang="en-US" i="1" dirty="0"/>
              <a:t>However, this </a:t>
            </a:r>
            <a:r>
              <a:rPr lang="en-US" i="1" dirty="0" err="1"/>
              <a:t>powerpoint</a:t>
            </a:r>
            <a:r>
              <a:rPr lang="en-US" i="1" dirty="0"/>
              <a:t> – Part 2 – contains a large selection of slides and the facilitator may need to prioritize and reduce for the intended audience and time available.</a:t>
            </a:r>
          </a:p>
          <a:p>
            <a:pPr lvl="0"/>
            <a:endParaRPr lang="en-US" dirty="0"/>
          </a:p>
          <a:p>
            <a:pPr lvl="0"/>
            <a:r>
              <a:rPr lang="en-US" b="1" dirty="0"/>
              <a:t>Overview of topics covered:</a:t>
            </a:r>
          </a:p>
          <a:p>
            <a:pPr>
              <a:spcBef>
                <a:spcPts val="2200"/>
              </a:spcBef>
            </a:pPr>
            <a:r>
              <a:rPr lang="en-US" dirty="0"/>
              <a:t>- </a:t>
            </a:r>
            <a:r>
              <a:rPr lang="en-GB" dirty="0"/>
              <a:t>Applying a climate and displacement lens</a:t>
            </a:r>
          </a:p>
          <a:p>
            <a:pPr>
              <a:spcBef>
                <a:spcPts val="2200"/>
              </a:spcBef>
            </a:pPr>
            <a:r>
              <a:rPr lang="en-GB" dirty="0"/>
              <a:t>Prevention and protection</a:t>
            </a:r>
          </a:p>
          <a:p>
            <a:pPr>
              <a:spcBef>
                <a:spcPts val="2200"/>
              </a:spcBef>
            </a:pPr>
            <a:r>
              <a:rPr lang="en-GB" dirty="0"/>
              <a:t>Early action and forecast-based financing</a:t>
            </a:r>
          </a:p>
          <a:p>
            <a:pPr>
              <a:spcBef>
                <a:spcPts val="2200"/>
              </a:spcBef>
            </a:pPr>
            <a:r>
              <a:rPr lang="en-GB" dirty="0"/>
              <a:t>Preparedness and response</a:t>
            </a:r>
          </a:p>
          <a:p>
            <a:pPr>
              <a:spcBef>
                <a:spcPts val="2200"/>
              </a:spcBef>
            </a:pPr>
            <a:r>
              <a:rPr lang="en-GB" dirty="0"/>
              <a:t>Durable solutions</a:t>
            </a:r>
            <a:endParaRPr lang="en-US" dirty="0"/>
          </a:p>
          <a:p>
            <a:pPr marL="171450" indent="-171450">
              <a:spcBef>
                <a:spcPts val="2200"/>
              </a:spcBef>
              <a:buFontTx/>
              <a:buChar char="-"/>
            </a:pPr>
            <a:endParaRPr lang="en-US" dirty="0"/>
          </a:p>
          <a:p>
            <a:pPr marL="0" indent="0">
              <a:spcBef>
                <a:spcPts val="2200"/>
              </a:spcBef>
              <a:buFontTx/>
              <a:buNone/>
            </a:pPr>
            <a:r>
              <a:rPr lang="en-US" sz="1200" b="1" dirty="0"/>
              <a:t>Speaking notes and references</a:t>
            </a:r>
            <a:endParaRPr lang="en-US" b="1" dirty="0"/>
          </a:p>
          <a:p>
            <a:pPr marL="0" indent="0">
              <a:lnSpc>
                <a:spcPct val="120000"/>
              </a:lnSpc>
              <a:buNone/>
            </a:pPr>
            <a:r>
              <a:rPr lang="en-US" dirty="0"/>
              <a:t>The following </a:t>
            </a:r>
            <a:r>
              <a:rPr lang="en-US" b="1" i="1" dirty="0"/>
              <a:t>Displacement and Climate Fact Sheets</a:t>
            </a:r>
            <a:r>
              <a:rPr lang="en-US" b="1" dirty="0"/>
              <a:t> </a:t>
            </a:r>
            <a:r>
              <a:rPr lang="en-US" dirty="0"/>
              <a:t>should be used as direct references and speaking notes:</a:t>
            </a:r>
          </a:p>
          <a:p>
            <a:pPr marL="457200" lvl="1" indent="0">
              <a:lnSpc>
                <a:spcPct val="120000"/>
              </a:lnSpc>
              <a:spcBef>
                <a:spcPts val="1600"/>
              </a:spcBef>
              <a:buNone/>
            </a:pPr>
            <a:r>
              <a:rPr lang="en-US" dirty="0"/>
              <a:t>#04 	Red Cross Red Crescent approaches to displacement and climate</a:t>
            </a:r>
          </a:p>
          <a:p>
            <a:pPr marL="457200" lvl="1" indent="0">
              <a:lnSpc>
                <a:spcPct val="120000"/>
              </a:lnSpc>
              <a:spcBef>
                <a:spcPts val="1600"/>
              </a:spcBef>
              <a:buNone/>
            </a:pPr>
            <a:r>
              <a:rPr lang="en-US" dirty="0"/>
              <a:t>#05	Prevention and protection	 	</a:t>
            </a:r>
          </a:p>
          <a:p>
            <a:pPr marL="457200" lvl="1" indent="0">
              <a:lnSpc>
                <a:spcPct val="120000"/>
              </a:lnSpc>
              <a:spcBef>
                <a:spcPts val="1600"/>
              </a:spcBef>
              <a:buNone/>
            </a:pPr>
            <a:r>
              <a:rPr lang="en-US" dirty="0"/>
              <a:t>#06 	Early action and forecast-based financing</a:t>
            </a:r>
          </a:p>
          <a:p>
            <a:pPr marL="457200" lvl="1" indent="0">
              <a:lnSpc>
                <a:spcPct val="120000"/>
              </a:lnSpc>
              <a:spcBef>
                <a:spcPts val="1600"/>
              </a:spcBef>
              <a:buNone/>
            </a:pPr>
            <a:r>
              <a:rPr lang="en-US" dirty="0"/>
              <a:t>#07 	Preparedness and response</a:t>
            </a:r>
          </a:p>
          <a:p>
            <a:pPr marL="457200" lvl="1" indent="0">
              <a:lnSpc>
                <a:spcPct val="120000"/>
              </a:lnSpc>
              <a:spcBef>
                <a:spcPts val="1600"/>
              </a:spcBef>
              <a:buNone/>
            </a:pPr>
            <a:r>
              <a:rPr lang="en-US" dirty="0"/>
              <a:t>#08	Durable solutions</a:t>
            </a:r>
          </a:p>
          <a:p>
            <a:endParaRPr lang="en-US" dirty="0"/>
          </a:p>
          <a:p>
            <a:endParaRPr lang="da-DK"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3266AE-A818-0A41-922D-C3A0F5A0941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08749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F3266AE-A818-0A41-922D-C3A0F5A09419}" type="slidenum">
              <a:rPr lang="en-US" smtClean="0"/>
              <a:t>33</a:t>
            </a:fld>
            <a:endParaRPr lang="en-US"/>
          </a:p>
        </p:txBody>
      </p:sp>
    </p:spTree>
    <p:extLst>
      <p:ext uri="{BB962C8B-B14F-4D97-AF65-F5344CB8AC3E}">
        <p14:creationId xmlns:p14="http://schemas.microsoft.com/office/powerpoint/2010/main" val="25402963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6BF197-70A1-464A-A5EB-F4688B77232F}"/>
              </a:ext>
            </a:extLst>
          </p:cNvPr>
          <p:cNvSpPr>
            <a:spLocks noGrp="1"/>
          </p:cNvSpPr>
          <p:nvPr>
            <p:ph type="title"/>
          </p:nvPr>
        </p:nvSpPr>
        <p:spPr>
          <a:xfrm>
            <a:off x="838200" y="914400"/>
            <a:ext cx="10044953" cy="776288"/>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834F109E-675B-8C4C-995D-67EE543B3623}"/>
              </a:ext>
            </a:extLst>
          </p:cNvPr>
          <p:cNvSpPr>
            <a:spLocks noGrp="1"/>
          </p:cNvSpPr>
          <p:nvPr>
            <p:ph idx="1"/>
          </p:nvPr>
        </p:nvSpPr>
        <p:spPr>
          <a:xfrm>
            <a:off x="838200" y="1825625"/>
            <a:ext cx="10044953" cy="4243481"/>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709978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FC1EE-FED5-6C40-8B3F-4F3C0542CF6D}"/>
              </a:ext>
            </a:extLst>
          </p:cNvPr>
          <p:cNvSpPr>
            <a:spLocks noGrp="1"/>
          </p:cNvSpPr>
          <p:nvPr>
            <p:ph type="title"/>
          </p:nvPr>
        </p:nvSpPr>
        <p:spPr>
          <a:xfrm>
            <a:off x="838200" y="851647"/>
            <a:ext cx="10080812" cy="839041"/>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324744F2-B8C5-9646-836D-1B6213B1A5F8}"/>
              </a:ext>
            </a:extLst>
          </p:cNvPr>
          <p:cNvSpPr>
            <a:spLocks noGrp="1"/>
          </p:cNvSpPr>
          <p:nvPr>
            <p:ph sz="half" idx="1"/>
          </p:nvPr>
        </p:nvSpPr>
        <p:spPr>
          <a:xfrm>
            <a:off x="838200" y="1825625"/>
            <a:ext cx="5181600" cy="4351338"/>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4" name="Content Placeholder 3">
            <a:extLst>
              <a:ext uri="{FF2B5EF4-FFF2-40B4-BE49-F238E27FC236}">
                <a16:creationId xmlns:a16="http://schemas.microsoft.com/office/drawing/2014/main" id="{EA9D3AE3-5125-534F-84B9-471A58C7CDE3}"/>
              </a:ext>
            </a:extLst>
          </p:cNvPr>
          <p:cNvSpPr>
            <a:spLocks noGrp="1"/>
          </p:cNvSpPr>
          <p:nvPr>
            <p:ph sz="half" idx="2"/>
          </p:nvPr>
        </p:nvSpPr>
        <p:spPr>
          <a:xfrm>
            <a:off x="5732930" y="1825625"/>
            <a:ext cx="5181600" cy="4351338"/>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21416997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B01DBA-54FC-634B-9943-30A6AC95B3A9}"/>
              </a:ext>
            </a:extLst>
          </p:cNvPr>
          <p:cNvSpPr>
            <a:spLocks noGrp="1"/>
          </p:cNvSpPr>
          <p:nvPr>
            <p:ph type="title"/>
          </p:nvPr>
        </p:nvSpPr>
        <p:spPr>
          <a:xfrm>
            <a:off x="839788" y="866776"/>
            <a:ext cx="10079224" cy="823912"/>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E3A1A1DA-6432-6D4A-8C0F-DA80DF95C938}"/>
              </a:ext>
            </a:extLst>
          </p:cNvPr>
          <p:cNvSpPr>
            <a:spLocks noGrp="1"/>
          </p:cNvSpPr>
          <p:nvPr>
            <p:ph type="body" idx="1"/>
          </p:nvPr>
        </p:nvSpPr>
        <p:spPr>
          <a:xfrm>
            <a:off x="839788" y="1681163"/>
            <a:ext cx="5157787" cy="823912"/>
          </a:xfrm>
        </p:spPr>
        <p:txBody>
          <a:bodyPr anchor="b"/>
          <a:lstStyle>
            <a:lvl1pPr marL="0" indent="0">
              <a:buNone/>
              <a:defRPr sz="24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4" name="Content Placeholder 3">
            <a:extLst>
              <a:ext uri="{FF2B5EF4-FFF2-40B4-BE49-F238E27FC236}">
                <a16:creationId xmlns:a16="http://schemas.microsoft.com/office/drawing/2014/main" id="{FAA177E5-6130-F844-9896-BDEC4C7B1699}"/>
              </a:ext>
            </a:extLst>
          </p:cNvPr>
          <p:cNvSpPr>
            <a:spLocks noGrp="1"/>
          </p:cNvSpPr>
          <p:nvPr>
            <p:ph sz="half" idx="2"/>
          </p:nvPr>
        </p:nvSpPr>
        <p:spPr>
          <a:xfrm>
            <a:off x="839788" y="2505075"/>
            <a:ext cx="5157787" cy="3684588"/>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ext Placeholder 4">
            <a:extLst>
              <a:ext uri="{FF2B5EF4-FFF2-40B4-BE49-F238E27FC236}">
                <a16:creationId xmlns:a16="http://schemas.microsoft.com/office/drawing/2014/main" id="{FC8A70DF-D574-9E46-9ABA-1425FF3FE38A}"/>
              </a:ext>
            </a:extLst>
          </p:cNvPr>
          <p:cNvSpPr>
            <a:spLocks noGrp="1"/>
          </p:cNvSpPr>
          <p:nvPr>
            <p:ph type="body" sz="quarter" idx="3"/>
          </p:nvPr>
        </p:nvSpPr>
        <p:spPr>
          <a:xfrm>
            <a:off x="5735824" y="1681163"/>
            <a:ext cx="5183188" cy="823912"/>
          </a:xfrm>
        </p:spPr>
        <p:txBody>
          <a:bodyPr anchor="b"/>
          <a:lstStyle>
            <a:lvl1pPr marL="0" indent="0">
              <a:buNone/>
              <a:defRPr sz="2400" b="1">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to edit Master text styles</a:t>
            </a:r>
          </a:p>
        </p:txBody>
      </p:sp>
      <p:sp>
        <p:nvSpPr>
          <p:cNvPr id="6" name="Content Placeholder 5">
            <a:extLst>
              <a:ext uri="{FF2B5EF4-FFF2-40B4-BE49-F238E27FC236}">
                <a16:creationId xmlns:a16="http://schemas.microsoft.com/office/drawing/2014/main" id="{BB0A77EF-F300-6147-8FC7-3344113D1FE9}"/>
              </a:ext>
            </a:extLst>
          </p:cNvPr>
          <p:cNvSpPr>
            <a:spLocks noGrp="1"/>
          </p:cNvSpPr>
          <p:nvPr>
            <p:ph sz="quarter" idx="4"/>
          </p:nvPr>
        </p:nvSpPr>
        <p:spPr>
          <a:xfrm>
            <a:off x="5735824" y="2505075"/>
            <a:ext cx="5183188" cy="3684588"/>
          </a:xfr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vl2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2pPr>
            <a:lvl3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3pPr>
            <a:lvl4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4pPr>
            <a:lvl5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4607346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75944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82323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5EDCE-AEEB-814A-ADCA-C370A9D9829C}"/>
              </a:ext>
            </a:extLst>
          </p:cNvPr>
          <p:cNvSpPr>
            <a:spLocks noGrp="1"/>
          </p:cNvSpPr>
          <p:nvPr>
            <p:ph type="title"/>
          </p:nvPr>
        </p:nvSpPr>
        <p:spPr>
          <a:xfrm>
            <a:off x="838200" y="950259"/>
            <a:ext cx="9955306" cy="830076"/>
          </a:xfrm>
          <a:prstGeom prst="rect">
            <a:avLst/>
          </a:prstGeom>
        </p:spPr>
        <p:txBody>
          <a:bodyPr/>
          <a:lstStyle>
            <a:lvl1pPr>
              <a:defRPr>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r>
              <a:rPr lang="en-GB" dirty="0"/>
              <a:t>Click to edit Master title style</a:t>
            </a:r>
            <a:endParaRPr lang="en-US" dirty="0"/>
          </a:p>
        </p:txBody>
      </p:sp>
    </p:spTree>
    <p:extLst>
      <p:ext uri="{BB962C8B-B14F-4D97-AF65-F5344CB8AC3E}">
        <p14:creationId xmlns:p14="http://schemas.microsoft.com/office/powerpoint/2010/main" val="78703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tiff"/><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9BFEC05-08ED-DE49-BCE1-5076F50D922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A14D555-1A52-8049-AD74-A96F7E04755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7" name="Picture 6">
            <a:extLst>
              <a:ext uri="{FF2B5EF4-FFF2-40B4-BE49-F238E27FC236}">
                <a16:creationId xmlns:a16="http://schemas.microsoft.com/office/drawing/2014/main" id="{89B963BB-E527-2943-B63D-B87CA4C9EC32}"/>
              </a:ext>
            </a:extLst>
          </p:cNvPr>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0853056" y="-4762"/>
            <a:ext cx="1338943" cy="1349322"/>
          </a:xfrm>
          <a:prstGeom prst="rect">
            <a:avLst/>
          </a:prstGeom>
        </p:spPr>
      </p:pic>
      <p:pic>
        <p:nvPicPr>
          <p:cNvPr id="9" name="Picture 2">
            <a:extLst>
              <a:ext uri="{FF2B5EF4-FFF2-40B4-BE49-F238E27FC236}">
                <a16:creationId xmlns:a16="http://schemas.microsoft.com/office/drawing/2014/main" id="{430EECFD-6CDA-E840-AB33-6ED435DD7908}"/>
              </a:ext>
            </a:extLst>
          </p:cNvPr>
          <p:cNvPicPr>
            <a:picLocks noChangeAspect="1" noChangeArrowheads="1"/>
          </p:cNvPicPr>
          <p:nvPr userDrawn="1"/>
        </p:nvPicPr>
        <p:blipFill>
          <a:blip r:embed="rId9" cstate="print">
            <a:extLst>
              <a:ext uri="{28A0092B-C50C-407E-A947-70E740481C1C}">
                <a14:useLocalDpi xmlns:a14="http://schemas.microsoft.com/office/drawing/2010/main"/>
              </a:ext>
            </a:extLst>
          </a:blip>
          <a:srcRect/>
          <a:stretch>
            <a:fillRect/>
          </a:stretch>
        </p:blipFill>
        <p:spPr bwMode="auto">
          <a:xfrm>
            <a:off x="11437361" y="6515852"/>
            <a:ext cx="754639" cy="336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91BF6307-51FF-400E-BAB0-E03CC7EBACED}"/>
              </a:ext>
            </a:extLst>
          </p:cNvPr>
          <p:cNvSpPr txBox="1"/>
          <p:nvPr userDrawn="1"/>
        </p:nvSpPr>
        <p:spPr>
          <a:xfrm>
            <a:off x="6626437" y="6605135"/>
            <a:ext cx="4976752" cy="230832"/>
          </a:xfrm>
          <a:prstGeom prst="rect">
            <a:avLst/>
          </a:prstGeom>
          <a:noFill/>
        </p:spPr>
        <p:txBody>
          <a:bodyPr wrap="square">
            <a:spAutoFit/>
          </a:bodyPr>
          <a:lstStyle>
            <a:lvl1pPr defTabSz="457200" eaLnBrk="0" hangingPunct="0">
              <a:defRPr sz="2400">
                <a:solidFill>
                  <a:schemeClr val="tx1"/>
                </a:solidFill>
                <a:latin typeface="Arial" pitchFamily="34" charset="0"/>
                <a:ea typeface="ＭＳ Ｐゴシック" pitchFamily="34" charset="-128"/>
              </a:defRPr>
            </a:lvl1pPr>
            <a:lvl2pPr marL="742950" indent="-285750" defTabSz="457200" eaLnBrk="0" hangingPunct="0">
              <a:defRPr sz="2400">
                <a:solidFill>
                  <a:schemeClr val="tx1"/>
                </a:solidFill>
                <a:latin typeface="Arial" pitchFamily="34" charset="0"/>
                <a:ea typeface="ＭＳ Ｐゴシック" pitchFamily="34" charset="-128"/>
              </a:defRPr>
            </a:lvl2pPr>
            <a:lvl3pPr marL="1143000" indent="-228600" defTabSz="457200" eaLnBrk="0" hangingPunct="0">
              <a:defRPr sz="2400">
                <a:solidFill>
                  <a:schemeClr val="tx1"/>
                </a:solidFill>
                <a:latin typeface="Arial" pitchFamily="34" charset="0"/>
                <a:ea typeface="ＭＳ Ｐゴシック" pitchFamily="34" charset="-128"/>
              </a:defRPr>
            </a:lvl3pPr>
            <a:lvl4pPr marL="1600200" indent="-228600" defTabSz="457200" eaLnBrk="0" hangingPunct="0">
              <a:defRPr sz="2400">
                <a:solidFill>
                  <a:schemeClr val="tx1"/>
                </a:solidFill>
                <a:latin typeface="Arial" pitchFamily="34" charset="0"/>
                <a:ea typeface="ＭＳ Ｐゴシック" pitchFamily="34" charset="-128"/>
              </a:defRPr>
            </a:lvl4pPr>
            <a:lvl5pPr marL="2057400" indent="-228600" defTabSz="4572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defRPr/>
            </a:pPr>
            <a:r>
              <a:rPr lang="en-US" sz="900" dirty="0">
                <a:latin typeface="Calibri" panose="020F0502020204030204" pitchFamily="34" charset="0"/>
                <a:ea typeface="MS Mincho" panose="02020609040205080304" pitchFamily="49" charset="-128"/>
                <a:cs typeface="Calibri" panose="020F0502020204030204" pitchFamily="34" charset="0"/>
              </a:rPr>
              <a:t>Climate Training Kit. Module 2g: Climate-related displacement </a:t>
            </a:r>
            <a:r>
              <a:rPr lang="en-GB" sz="900" dirty="0">
                <a:latin typeface="Calibri" panose="020F0502020204030204" pitchFamily="34" charset="0"/>
                <a:ea typeface="MS Mincho" panose="02020609040205080304" pitchFamily="49" charset="-128"/>
                <a:cs typeface="Calibri" panose="020F0502020204030204" pitchFamily="34" charset="0"/>
              </a:rPr>
              <a:t>– Part 2: operations and programmes</a:t>
            </a:r>
            <a:endParaRPr lang="en-US" sz="900" dirty="0">
              <a:latin typeface="Calibri" panose="020F0502020204030204" pitchFamily="34" charset="0"/>
              <a:ea typeface="MS Mincho" panose="02020609040205080304" pitchFamily="49" charset="-128"/>
              <a:cs typeface="Calibri" panose="020F0502020204030204" pitchFamily="34" charset="0"/>
            </a:endParaRPr>
          </a:p>
        </p:txBody>
      </p:sp>
    </p:spTree>
    <p:extLst>
      <p:ext uri="{BB962C8B-B14F-4D97-AF65-F5344CB8AC3E}">
        <p14:creationId xmlns:p14="http://schemas.microsoft.com/office/powerpoint/2010/main" val="3545147276"/>
      </p:ext>
    </p:extLst>
  </p:cSld>
  <p:clrMap bg1="lt1" tx1="dk1" bg2="lt2" tx2="dk2" accent1="accent1" accent2="accent2" accent3="accent3" accent4="accent4" accent5="accent5" accent6="accent6" hlink="hlink" folHlink="folHlink"/>
  <p:sldLayoutIdLst>
    <p:sldLayoutId id="2147483650" r:id="rId1"/>
    <p:sldLayoutId id="2147483652" r:id="rId2"/>
    <p:sldLayoutId id="2147483653" r:id="rId3"/>
    <p:sldLayoutId id="2147483655" r:id="rId4"/>
    <p:sldLayoutId id="2147483666" r:id="rId5"/>
    <p:sldLayoutId id="2147483667" r:id="rId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tiff"/><Relationship Id="rId2" Type="http://schemas.openxmlformats.org/officeDocument/2006/relationships/image" Target="../media/image16.tiff"/><Relationship Id="rId1" Type="http://schemas.openxmlformats.org/officeDocument/2006/relationships/slideLayout" Target="../slideLayouts/slideLayout1.xml"/><Relationship Id="rId4" Type="http://schemas.openxmlformats.org/officeDocument/2006/relationships/image" Target="../media/image18.tiff"/></Relationships>
</file>

<file path=ppt/slides/_rels/slide13.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image" Target="../media/image19.tiff"/><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image" Target="../media/image23.tiff"/><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5.tif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7.tiff"/><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8.tiff"/><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0.tiff"/><Relationship Id="rId2" Type="http://schemas.openxmlformats.org/officeDocument/2006/relationships/image" Target="../media/image29.tiff"/><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1.tiff"/><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image" Target="../media/image21.tiff"/><Relationship Id="rId1" Type="http://schemas.openxmlformats.org/officeDocument/2006/relationships/slideLayout" Target="../slideLayouts/slideLayout1.xml"/><Relationship Id="rId4" Type="http://schemas.openxmlformats.org/officeDocument/2006/relationships/image" Target="../media/image33.tif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34.tiff"/><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tiff"/><Relationship Id="rId1" Type="http://schemas.openxmlformats.org/officeDocument/2006/relationships/slideLayout" Target="../slideLayouts/slideLayout1.xml"/><Relationship Id="rId4" Type="http://schemas.openxmlformats.org/officeDocument/2006/relationships/image" Target="../media/image39.tiff"/></Relationships>
</file>

<file path=ppt/slides/_rels/slide29.xml.rels><?xml version="1.0" encoding="UTF-8" standalone="yes"?>
<Relationships xmlns="http://schemas.openxmlformats.org/package/2006/relationships"><Relationship Id="rId2" Type="http://schemas.openxmlformats.org/officeDocument/2006/relationships/image" Target="../media/image40.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image" Target="../media/image42.tif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4.tiff"/><Relationship Id="rId7" Type="http://schemas.openxmlformats.org/officeDocument/2006/relationships/image" Target="../media/image48.em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47.tiff"/><Relationship Id="rId5" Type="http://schemas.openxmlformats.org/officeDocument/2006/relationships/image" Target="../media/image46.tiff"/><Relationship Id="rId4" Type="http://schemas.openxmlformats.org/officeDocument/2006/relationships/image" Target="../media/image45.emf"/></Relationships>
</file>

<file path=ppt/slides/_rels/slide34.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tiff"/><Relationship Id="rId1" Type="http://schemas.openxmlformats.org/officeDocument/2006/relationships/slideLayout" Target="../slideLayouts/slideLayout1.xml"/><Relationship Id="rId5" Type="http://schemas.openxmlformats.org/officeDocument/2006/relationships/image" Target="../media/image52.tiff"/><Relationship Id="rId4" Type="http://schemas.openxmlformats.org/officeDocument/2006/relationships/image" Target="../media/image51.tiff"/></Relationships>
</file>

<file path=ppt/slides/_rels/slide35.xml.rels><?xml version="1.0" encoding="UTF-8" standalone="yes"?>
<Relationships xmlns="http://schemas.openxmlformats.org/package/2006/relationships"><Relationship Id="rId2" Type="http://schemas.openxmlformats.org/officeDocument/2006/relationships/image" Target="../media/image53.tif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4.tiff"/><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5.tiff"/><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image" Target="../media/image56.tiff"/><Relationship Id="rId1" Type="http://schemas.openxmlformats.org/officeDocument/2006/relationships/slideLayout" Target="../slideLayouts/slideLayout1.xml"/><Relationship Id="rId5" Type="http://schemas.openxmlformats.org/officeDocument/2006/relationships/image" Target="../media/image59.tiff"/><Relationship Id="rId4" Type="http://schemas.openxmlformats.org/officeDocument/2006/relationships/image" Target="../media/image58.tiff"/></Relationships>
</file>

<file path=ppt/slides/_rels/slide39.xml.rels><?xml version="1.0" encoding="UTF-8" standalone="yes"?>
<Relationships xmlns="http://schemas.openxmlformats.org/package/2006/relationships"><Relationship Id="rId3" Type="http://schemas.openxmlformats.org/officeDocument/2006/relationships/image" Target="../media/image61.tiff"/><Relationship Id="rId2" Type="http://schemas.openxmlformats.org/officeDocument/2006/relationships/image" Target="../media/image60.tif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image" Target="../media/image5.emf"/><Relationship Id="rId1" Type="http://schemas.openxmlformats.org/officeDocument/2006/relationships/slideLayout" Target="../slideLayouts/slideLayout1.xml"/><Relationship Id="rId4" Type="http://schemas.openxmlformats.org/officeDocument/2006/relationships/image" Target="../media/image7.tiff"/></Relationships>
</file>

<file path=ppt/slides/_rels/slide40.xml.rels><?xml version="1.0" encoding="UTF-8" standalone="yes"?>
<Relationships xmlns="http://schemas.openxmlformats.org/package/2006/relationships"><Relationship Id="rId2" Type="http://schemas.openxmlformats.org/officeDocument/2006/relationships/image" Target="../media/image62.em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4.tiff"/><Relationship Id="rId2" Type="http://schemas.openxmlformats.org/officeDocument/2006/relationships/image" Target="../media/image63.tiff"/><Relationship Id="rId1" Type="http://schemas.openxmlformats.org/officeDocument/2006/relationships/slideLayout" Target="../slideLayouts/slideLayout1.xml"/><Relationship Id="rId6" Type="http://schemas.openxmlformats.org/officeDocument/2006/relationships/image" Target="../media/image67.tiff"/><Relationship Id="rId5" Type="http://schemas.openxmlformats.org/officeDocument/2006/relationships/image" Target="../media/image66.tiff"/><Relationship Id="rId4" Type="http://schemas.openxmlformats.org/officeDocument/2006/relationships/image" Target="../media/image65.tiff"/></Relationships>
</file>

<file path=ppt/slides/_rels/slide42.xml.rels><?xml version="1.0" encoding="UTF-8" standalone="yes"?>
<Relationships xmlns="http://schemas.openxmlformats.org/package/2006/relationships"><Relationship Id="rId2" Type="http://schemas.openxmlformats.org/officeDocument/2006/relationships/image" Target="../media/image68.tiff"/><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image" Target="../media/image69.tif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0.emf"/><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1.tiff"/><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72.tif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image" Target="../media/image73.tiff"/><Relationship Id="rId1" Type="http://schemas.openxmlformats.org/officeDocument/2006/relationships/slideLayout" Target="../slideLayouts/slideLayout1.xml"/><Relationship Id="rId5" Type="http://schemas.openxmlformats.org/officeDocument/2006/relationships/image" Target="../media/image76.tiff"/><Relationship Id="rId4" Type="http://schemas.openxmlformats.org/officeDocument/2006/relationships/image" Target="../media/image75.tiff"/></Relationships>
</file>

<file path=ppt/slides/_rels/slide49.xml.rels><?xml version="1.0" encoding="UTF-8" standalone="yes"?>
<Relationships xmlns="http://schemas.openxmlformats.org/package/2006/relationships"><Relationship Id="rId2" Type="http://schemas.openxmlformats.org/officeDocument/2006/relationships/image" Target="../media/image77.tiff"/><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78.tiff"/><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80.emf"/><Relationship Id="rId2" Type="http://schemas.openxmlformats.org/officeDocument/2006/relationships/image" Target="../media/image79.tiff"/><Relationship Id="rId1" Type="http://schemas.openxmlformats.org/officeDocument/2006/relationships/slideLayout" Target="../slideLayouts/slideLayout1.xml"/><Relationship Id="rId4" Type="http://schemas.openxmlformats.org/officeDocument/2006/relationships/image" Target="../media/image81.tiff"/></Relationships>
</file>

<file path=ppt/slides/_rels/slide52.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85.tiff"/><Relationship Id="rId2" Type="http://schemas.openxmlformats.org/officeDocument/2006/relationships/image" Target="../media/image84.tiff"/><Relationship Id="rId1" Type="http://schemas.openxmlformats.org/officeDocument/2006/relationships/slideLayout" Target="../slideLayouts/slideLayout1.xml"/><Relationship Id="rId4" Type="http://schemas.openxmlformats.org/officeDocument/2006/relationships/image" Target="../media/image86.tiff"/></Relationships>
</file>

<file path=ppt/slides/_rels/slide54.xml.rels><?xml version="1.0" encoding="UTF-8" standalone="yes"?>
<Relationships xmlns="http://schemas.openxmlformats.org/package/2006/relationships"><Relationship Id="rId3" Type="http://schemas.openxmlformats.org/officeDocument/2006/relationships/image" Target="../media/image87.tiff"/><Relationship Id="rId2" Type="http://schemas.openxmlformats.org/officeDocument/2006/relationships/image" Target="../media/image21.tif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1.xml"/><Relationship Id="rId4" Type="http://schemas.openxmlformats.org/officeDocument/2006/relationships/image" Target="../media/image12.tif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13.tiff"/><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1D87CF9-78DA-4070-968D-2CD6182E418C}"/>
              </a:ext>
            </a:extLst>
          </p:cNvPr>
          <p:cNvSpPr txBox="1">
            <a:spLocks/>
          </p:cNvSpPr>
          <p:nvPr/>
        </p:nvSpPr>
        <p:spPr>
          <a:xfrm>
            <a:off x="1715869" y="368206"/>
            <a:ext cx="6300788" cy="1288218"/>
          </a:xfrm>
          <a:prstGeom prst="rect">
            <a:avLst/>
          </a:prstGeom>
        </p:spPr>
        <p:txBody>
          <a:bodyPr anchor="b">
            <a:noAutofit/>
          </a:bodyPr>
          <a:lstStyle>
            <a:lvl1pPr algn="ctr" defTabSz="914400" rtl="0" eaLnBrk="1" latinLnBrk="0" hangingPunct="1">
              <a:lnSpc>
                <a:spcPct val="90000"/>
              </a:lnSpc>
              <a:spcBef>
                <a:spcPct val="0"/>
              </a:spcBef>
              <a:buNone/>
              <a:defRPr sz="6000" kern="1200">
                <a:solidFill>
                  <a:schemeClr val="tx1">
                    <a:lumMod val="75000"/>
                    <a:lumOff val="25000"/>
                  </a:schemeClr>
                </a:solidFill>
                <a:latin typeface="Verdana" panose="020B0604030504040204" pitchFamily="34" charset="0"/>
                <a:ea typeface="Verdana" panose="020B0604030504040204" pitchFamily="34" charset="0"/>
                <a:cs typeface="Verdana" panose="020B0604030504040204" pitchFamily="34" charset="0"/>
              </a:defRPr>
            </a:lvl1pPr>
          </a:lstStyle>
          <a:p>
            <a:pPr marL="0" marR="0" lvl="0" indent="0" algn="l" defTabSz="457200" rtl="0" eaLnBrk="1" fontAlgn="base" latinLnBrk="0" hangingPunct="1">
              <a:lnSpc>
                <a:spcPct val="90000"/>
              </a:lnSpc>
              <a:spcBef>
                <a:spcPct val="0"/>
              </a:spcBef>
              <a:spcAft>
                <a:spcPct val="0"/>
              </a:spcAft>
              <a:buClrTx/>
              <a:buSzTx/>
              <a:buFontTx/>
              <a:buNone/>
              <a:tabLst/>
              <a:defRPr/>
            </a:pPr>
            <a:r>
              <a:rPr kumimoji="0" lang="en-GB" sz="3500" b="1"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Climate-related displacement</a:t>
            </a:r>
          </a:p>
          <a:p>
            <a:pPr marL="0" marR="0" lvl="0" indent="0" algn="l" defTabSz="457200" rtl="0" eaLnBrk="1" fontAlgn="base" latinLnBrk="0" hangingPunct="1">
              <a:lnSpc>
                <a:spcPct val="90000"/>
              </a:lnSpc>
              <a:spcBef>
                <a:spcPct val="0"/>
              </a:spcBef>
              <a:spcAft>
                <a:spcPct val="0"/>
              </a:spcAft>
              <a:buClrTx/>
              <a:buSzTx/>
              <a:buFontTx/>
              <a:buNone/>
              <a:tabLst/>
              <a:defRPr/>
            </a:pPr>
            <a:r>
              <a:rPr kumimoji="0" lang="en-GB" sz="3000" b="1" i="0" u="none" strike="noStrike" kern="1200" cap="none" spc="0" normalizeH="0" baseline="0" noProof="0" dirty="0">
                <a:ln>
                  <a:noFill/>
                </a:ln>
                <a:solidFill>
                  <a:prstClr val="black"/>
                </a:solidFill>
                <a:effectLst/>
                <a:uLnTx/>
                <a:uFillTx/>
                <a:latin typeface="Calibri" panose="020F0502020204030204"/>
                <a:ea typeface="MS PGothic" panose="020B0600070205080204" pitchFamily="34" charset="-128"/>
                <a:cs typeface="+mn-cs"/>
              </a:rPr>
              <a:t>Part 2 - operations and programmes</a:t>
            </a:r>
          </a:p>
        </p:txBody>
      </p:sp>
      <p:sp>
        <p:nvSpPr>
          <p:cNvPr id="6" name="TextBox 5">
            <a:extLst>
              <a:ext uri="{FF2B5EF4-FFF2-40B4-BE49-F238E27FC236}">
                <a16:creationId xmlns:a16="http://schemas.microsoft.com/office/drawing/2014/main" id="{1D0F79B8-B1D2-4398-87AF-822296429632}"/>
              </a:ext>
            </a:extLst>
          </p:cNvPr>
          <p:cNvSpPr txBox="1"/>
          <p:nvPr/>
        </p:nvSpPr>
        <p:spPr>
          <a:xfrm>
            <a:off x="160253" y="6617614"/>
            <a:ext cx="260173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800" b="0" i="0" u="none" strike="noStrike" kern="1200" cap="none" spc="0" normalizeH="0" baseline="0" noProof="0" dirty="0">
                <a:ln>
                  <a:noFill/>
                </a:ln>
                <a:solidFill>
                  <a:prstClr val="white"/>
                </a:solidFill>
                <a:effectLst/>
                <a:uLnTx/>
                <a:uFillTx/>
                <a:latin typeface="Calibri" panose="020F0502020204030204"/>
                <a:ea typeface="+mn-ea"/>
                <a:cs typeface="+mn-cs"/>
              </a:rPr>
              <a:t>Photo: Denis </a:t>
            </a:r>
            <a:r>
              <a:rPr kumimoji="0" lang="da-DK" sz="800" b="0" i="0" u="none" strike="noStrike" kern="1200" cap="none" spc="0" normalizeH="0" baseline="0" noProof="0" dirty="0" err="1">
                <a:ln>
                  <a:noFill/>
                </a:ln>
                <a:solidFill>
                  <a:prstClr val="white"/>
                </a:solidFill>
                <a:effectLst/>
                <a:uLnTx/>
                <a:uFillTx/>
                <a:latin typeface="Calibri" panose="020F0502020204030204"/>
                <a:ea typeface="+mn-ea"/>
                <a:cs typeface="+mn-cs"/>
              </a:rPr>
              <a:t>Onyodi</a:t>
            </a:r>
            <a:r>
              <a:rPr kumimoji="0" lang="da-DK" sz="800" b="0" i="0" u="none" strike="noStrike" kern="1200" cap="none" spc="0" normalizeH="0" baseline="0" noProof="0" dirty="0">
                <a:ln>
                  <a:noFill/>
                </a:ln>
                <a:solidFill>
                  <a:prstClr val="white"/>
                </a:solidFill>
                <a:effectLst/>
                <a:uLnTx/>
                <a:uFillTx/>
                <a:latin typeface="Calibri" panose="020F0502020204030204"/>
                <a:ea typeface="+mn-ea"/>
                <a:cs typeface="+mn-cs"/>
              </a:rPr>
              <a:t>/Uganda Red Cross - Climate Centre</a:t>
            </a:r>
            <a:endParaRPr kumimoji="0" lang="en-GB" sz="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64297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7D15B-696D-9E4B-A833-B486443FD020}"/>
              </a:ext>
            </a:extLst>
          </p:cNvPr>
          <p:cNvSpPr>
            <a:spLocks noGrp="1"/>
          </p:cNvSpPr>
          <p:nvPr>
            <p:ph type="title"/>
          </p:nvPr>
        </p:nvSpPr>
        <p:spPr>
          <a:xfrm>
            <a:off x="1130431" y="914400"/>
            <a:ext cx="10044953" cy="776288"/>
          </a:xfrm>
        </p:spPr>
        <p:txBody>
          <a:bodyPr/>
          <a:lstStyle/>
          <a:p>
            <a:r>
              <a:rPr lang="en-US" dirty="0"/>
              <a:t>Building community resilience</a:t>
            </a:r>
          </a:p>
        </p:txBody>
      </p:sp>
      <p:sp>
        <p:nvSpPr>
          <p:cNvPr id="3" name="Content Placeholder 2">
            <a:extLst>
              <a:ext uri="{FF2B5EF4-FFF2-40B4-BE49-F238E27FC236}">
                <a16:creationId xmlns:a16="http://schemas.microsoft.com/office/drawing/2014/main" id="{337FB7D3-E49F-5048-8382-9D671C77B95B}"/>
              </a:ext>
            </a:extLst>
          </p:cNvPr>
          <p:cNvSpPr>
            <a:spLocks noGrp="1"/>
          </p:cNvSpPr>
          <p:nvPr>
            <p:ph idx="1"/>
          </p:nvPr>
        </p:nvSpPr>
        <p:spPr>
          <a:xfrm>
            <a:off x="697672" y="1834251"/>
            <a:ext cx="6932255" cy="4243481"/>
          </a:xfrm>
        </p:spPr>
        <p:txBody>
          <a:bodyPr>
            <a:normAutofit/>
          </a:bodyPr>
          <a:lstStyle/>
          <a:p>
            <a:pPr lvl="1">
              <a:lnSpc>
                <a:spcPct val="120000"/>
              </a:lnSpc>
              <a:spcBef>
                <a:spcPts val="1200"/>
              </a:spcBef>
            </a:pPr>
            <a:r>
              <a:rPr lang="en-US" dirty="0"/>
              <a:t>Addresses the </a:t>
            </a:r>
            <a:r>
              <a:rPr lang="en-US" b="1" dirty="0"/>
              <a:t>underlying drivers of displacement </a:t>
            </a:r>
          </a:p>
          <a:p>
            <a:pPr lvl="1">
              <a:lnSpc>
                <a:spcPct val="120000"/>
              </a:lnSpc>
              <a:spcBef>
                <a:spcPts val="1200"/>
              </a:spcBef>
            </a:pPr>
            <a:r>
              <a:rPr lang="en-US" dirty="0"/>
              <a:t>Enables people to </a:t>
            </a:r>
            <a:r>
              <a:rPr lang="en-US" b="1" dirty="0"/>
              <a:t>recover more quickly</a:t>
            </a:r>
          </a:p>
          <a:p>
            <a:pPr lvl="1">
              <a:lnSpc>
                <a:spcPct val="120000"/>
              </a:lnSpc>
              <a:spcBef>
                <a:spcPts val="1200"/>
              </a:spcBef>
            </a:pPr>
            <a:r>
              <a:rPr lang="en-US" dirty="0"/>
              <a:t>Helps to avoid situations of </a:t>
            </a:r>
            <a:r>
              <a:rPr lang="en-US" b="1" dirty="0"/>
              <a:t>protracted displacement</a:t>
            </a:r>
          </a:p>
        </p:txBody>
      </p:sp>
      <p:pic>
        <p:nvPicPr>
          <p:cNvPr id="4" name="Picture 3">
            <a:extLst>
              <a:ext uri="{FF2B5EF4-FFF2-40B4-BE49-F238E27FC236}">
                <a16:creationId xmlns:a16="http://schemas.microsoft.com/office/drawing/2014/main" id="{9F158443-61F5-9542-8229-FB98E42F91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674404" y="1977814"/>
            <a:ext cx="4247554" cy="4243481"/>
          </a:xfrm>
          <a:prstGeom prst="rect">
            <a:avLst/>
          </a:prstGeom>
        </p:spPr>
      </p:pic>
    </p:spTree>
    <p:extLst>
      <p:ext uri="{BB962C8B-B14F-4D97-AF65-F5344CB8AC3E}">
        <p14:creationId xmlns:p14="http://schemas.microsoft.com/office/powerpoint/2010/main" val="23780184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7D15B-696D-9E4B-A833-B486443FD020}"/>
              </a:ext>
            </a:extLst>
          </p:cNvPr>
          <p:cNvSpPr>
            <a:spLocks noGrp="1"/>
          </p:cNvSpPr>
          <p:nvPr>
            <p:ph type="title"/>
          </p:nvPr>
        </p:nvSpPr>
        <p:spPr>
          <a:xfrm>
            <a:off x="655142" y="553382"/>
            <a:ext cx="10044953" cy="776288"/>
          </a:xfrm>
        </p:spPr>
        <p:txBody>
          <a:bodyPr>
            <a:noAutofit/>
          </a:bodyPr>
          <a:lstStyle/>
          <a:p>
            <a:r>
              <a:rPr lang="en-US" sz="2800" dirty="0"/>
              <a:t>Building community resilience helps individuals and communities to:</a:t>
            </a:r>
          </a:p>
        </p:txBody>
      </p:sp>
      <p:sp>
        <p:nvSpPr>
          <p:cNvPr id="3" name="Content Placeholder 2">
            <a:extLst>
              <a:ext uri="{FF2B5EF4-FFF2-40B4-BE49-F238E27FC236}">
                <a16:creationId xmlns:a16="http://schemas.microsoft.com/office/drawing/2014/main" id="{337FB7D3-E49F-5048-8382-9D671C77B95B}"/>
              </a:ext>
            </a:extLst>
          </p:cNvPr>
          <p:cNvSpPr>
            <a:spLocks noGrp="1"/>
          </p:cNvSpPr>
          <p:nvPr>
            <p:ph idx="1"/>
          </p:nvPr>
        </p:nvSpPr>
        <p:spPr>
          <a:xfrm>
            <a:off x="5537748" y="1960118"/>
            <a:ext cx="5878112" cy="4243481"/>
          </a:xfrm>
        </p:spPr>
        <p:txBody>
          <a:bodyPr>
            <a:normAutofit fontScale="85000" lnSpcReduction="10000"/>
          </a:bodyPr>
          <a:lstStyle/>
          <a:p>
            <a:pPr lvl="1">
              <a:lnSpc>
                <a:spcPct val="120000"/>
              </a:lnSpc>
              <a:spcAft>
                <a:spcPts val="1200"/>
              </a:spcAft>
            </a:pPr>
            <a:r>
              <a:rPr lang="en-US" dirty="0"/>
              <a:t>Access </a:t>
            </a:r>
            <a:r>
              <a:rPr lang="en-US" b="1" dirty="0"/>
              <a:t>information</a:t>
            </a:r>
            <a:r>
              <a:rPr lang="en-US" dirty="0"/>
              <a:t> about current and projected climate and disaster risks</a:t>
            </a:r>
          </a:p>
          <a:p>
            <a:pPr lvl="1">
              <a:lnSpc>
                <a:spcPct val="120000"/>
              </a:lnSpc>
              <a:spcAft>
                <a:spcPts val="1200"/>
              </a:spcAft>
            </a:pPr>
            <a:r>
              <a:rPr lang="en-US" dirty="0"/>
              <a:t>Understand preexisting </a:t>
            </a:r>
            <a:r>
              <a:rPr lang="en-US" b="1" dirty="0"/>
              <a:t>vulnerabilities</a:t>
            </a:r>
          </a:p>
          <a:p>
            <a:pPr lvl="1">
              <a:lnSpc>
                <a:spcPct val="120000"/>
              </a:lnSpc>
              <a:spcAft>
                <a:spcPts val="1200"/>
              </a:spcAft>
            </a:pPr>
            <a:r>
              <a:rPr lang="en-US" dirty="0"/>
              <a:t>Determine the </a:t>
            </a:r>
            <a:r>
              <a:rPr lang="en-US" b="1" dirty="0"/>
              <a:t>impacts</a:t>
            </a:r>
            <a:r>
              <a:rPr lang="en-US" dirty="0"/>
              <a:t> on health, livelihoods, shelter, local economies and other issues </a:t>
            </a:r>
          </a:p>
          <a:p>
            <a:pPr lvl="1">
              <a:lnSpc>
                <a:spcPct val="120000"/>
              </a:lnSpc>
              <a:spcAft>
                <a:spcPts val="1200"/>
              </a:spcAft>
            </a:pPr>
            <a:r>
              <a:rPr lang="en-US" dirty="0"/>
              <a:t>Make any necessary </a:t>
            </a:r>
            <a:r>
              <a:rPr lang="en-US" b="1" dirty="0"/>
              <a:t>changes</a:t>
            </a:r>
            <a:r>
              <a:rPr lang="en-US" dirty="0"/>
              <a:t> to ensure they are resilient as possible to withstand those risks.</a:t>
            </a:r>
          </a:p>
        </p:txBody>
      </p:sp>
      <p:sp>
        <p:nvSpPr>
          <p:cNvPr id="5" name="TextBox 4">
            <a:extLst>
              <a:ext uri="{FF2B5EF4-FFF2-40B4-BE49-F238E27FC236}">
                <a16:creationId xmlns:a16="http://schemas.microsoft.com/office/drawing/2014/main" id="{1CAF57D0-2DCB-4044-990A-D6DBEA46EF08}"/>
              </a:ext>
            </a:extLst>
          </p:cNvPr>
          <p:cNvSpPr txBox="1"/>
          <p:nvPr/>
        </p:nvSpPr>
        <p:spPr>
          <a:xfrm>
            <a:off x="7211291" y="9372600"/>
            <a:ext cx="184731" cy="369332"/>
          </a:xfrm>
          <a:prstGeom prst="rect">
            <a:avLst/>
          </a:prstGeom>
          <a:noFill/>
        </p:spPr>
        <p:txBody>
          <a:bodyPr wrap="none" rtlCol="0">
            <a:spAutoFit/>
          </a:bodyPr>
          <a:lstStyle/>
          <a:p>
            <a:endParaRPr lang="en-US" dirty="0"/>
          </a:p>
        </p:txBody>
      </p:sp>
      <p:pic>
        <p:nvPicPr>
          <p:cNvPr id="6" name="Picture 5">
            <a:extLst>
              <a:ext uri="{FF2B5EF4-FFF2-40B4-BE49-F238E27FC236}">
                <a16:creationId xmlns:a16="http://schemas.microsoft.com/office/drawing/2014/main" id="{1B5318DB-65AD-9D4A-8C25-DC9EF1CB3A0D}"/>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205240" y="1475509"/>
            <a:ext cx="4472379" cy="4468091"/>
          </a:xfrm>
          <a:prstGeom prst="rect">
            <a:avLst/>
          </a:prstGeom>
        </p:spPr>
      </p:pic>
    </p:spTree>
    <p:extLst>
      <p:ext uri="{BB962C8B-B14F-4D97-AF65-F5344CB8AC3E}">
        <p14:creationId xmlns:p14="http://schemas.microsoft.com/office/powerpoint/2010/main" val="166656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7746-A93A-F04E-BEA5-F1F9D9F10C98}"/>
              </a:ext>
            </a:extLst>
          </p:cNvPr>
          <p:cNvSpPr>
            <a:spLocks noGrp="1"/>
          </p:cNvSpPr>
          <p:nvPr>
            <p:ph type="title"/>
          </p:nvPr>
        </p:nvSpPr>
        <p:spPr/>
        <p:txBody>
          <a:bodyPr>
            <a:normAutofit fontScale="90000"/>
          </a:bodyPr>
          <a:lstStyle/>
          <a:p>
            <a:r>
              <a:rPr lang="en-US" dirty="0"/>
              <a:t>Climate-smart disaster risk reduction</a:t>
            </a:r>
          </a:p>
        </p:txBody>
      </p:sp>
      <p:sp>
        <p:nvSpPr>
          <p:cNvPr id="3" name="Content Placeholder 2">
            <a:extLst>
              <a:ext uri="{FF2B5EF4-FFF2-40B4-BE49-F238E27FC236}">
                <a16:creationId xmlns:a16="http://schemas.microsoft.com/office/drawing/2014/main" id="{48F70C01-4A1E-BE40-8752-4E48434C703E}"/>
              </a:ext>
            </a:extLst>
          </p:cNvPr>
          <p:cNvSpPr>
            <a:spLocks noGrp="1"/>
          </p:cNvSpPr>
          <p:nvPr>
            <p:ph idx="1"/>
          </p:nvPr>
        </p:nvSpPr>
        <p:spPr>
          <a:xfrm>
            <a:off x="913015" y="2143870"/>
            <a:ext cx="7748847" cy="1067343"/>
          </a:xfrm>
        </p:spPr>
        <p:txBody>
          <a:bodyPr>
            <a:normAutofit/>
          </a:bodyPr>
          <a:lstStyle/>
          <a:p>
            <a:pPr marL="0" indent="0">
              <a:lnSpc>
                <a:spcPct val="120000"/>
              </a:lnSpc>
              <a:buNone/>
            </a:pPr>
            <a:r>
              <a:rPr lang="en-AU" dirty="0"/>
              <a:t>How does is affect displacement?</a:t>
            </a:r>
          </a:p>
          <a:p>
            <a:pPr marL="0" indent="0">
              <a:lnSpc>
                <a:spcPct val="120000"/>
              </a:lnSpc>
              <a:buNone/>
            </a:pPr>
            <a:endParaRPr lang="en-AU" dirty="0"/>
          </a:p>
        </p:txBody>
      </p:sp>
      <p:sp>
        <p:nvSpPr>
          <p:cNvPr id="5" name="Rectangle 4">
            <a:extLst>
              <a:ext uri="{FF2B5EF4-FFF2-40B4-BE49-F238E27FC236}">
                <a16:creationId xmlns:a16="http://schemas.microsoft.com/office/drawing/2014/main" id="{5D55737A-51E7-C642-9CAB-F946F1BD88E8}"/>
              </a:ext>
            </a:extLst>
          </p:cNvPr>
          <p:cNvSpPr/>
          <p:nvPr/>
        </p:nvSpPr>
        <p:spPr>
          <a:xfrm>
            <a:off x="986443" y="3211213"/>
            <a:ext cx="6096000" cy="1067343"/>
          </a:xfrm>
          <a:prstGeom prst="rect">
            <a:avLst/>
          </a:prstGeom>
        </p:spPr>
        <p:txBody>
          <a:bodyPr>
            <a:spAutoFit/>
          </a:bodyPr>
          <a:lstStyle/>
          <a:p>
            <a:pPr>
              <a:lnSpc>
                <a:spcPct val="120000"/>
              </a:lnSpc>
            </a:pPr>
            <a:r>
              <a:rPr lang="en-AU"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Anticipating and reducing the impacts of triggering events which cause displacement such as a sudden or slow-onset climate-related hazard.</a:t>
            </a:r>
          </a:p>
        </p:txBody>
      </p:sp>
      <p:pic>
        <p:nvPicPr>
          <p:cNvPr id="6" name="Picture 5">
            <a:extLst>
              <a:ext uri="{FF2B5EF4-FFF2-40B4-BE49-F238E27FC236}">
                <a16:creationId xmlns:a16="http://schemas.microsoft.com/office/drawing/2014/main" id="{7853F22C-EE61-9241-97D3-23352BCD222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396858" y="1901958"/>
            <a:ext cx="2615999" cy="2618509"/>
          </a:xfrm>
          <a:prstGeom prst="rect">
            <a:avLst/>
          </a:prstGeom>
        </p:spPr>
      </p:pic>
      <p:pic>
        <p:nvPicPr>
          <p:cNvPr id="7" name="Picture 6">
            <a:extLst>
              <a:ext uri="{FF2B5EF4-FFF2-40B4-BE49-F238E27FC236}">
                <a16:creationId xmlns:a16="http://schemas.microsoft.com/office/drawing/2014/main" id="{66ABE8E4-6D67-514A-8420-73922EDDE3CF}"/>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299964" y="4278556"/>
            <a:ext cx="2297186" cy="2299390"/>
          </a:xfrm>
          <a:prstGeom prst="rect">
            <a:avLst/>
          </a:prstGeom>
        </p:spPr>
      </p:pic>
      <p:pic>
        <p:nvPicPr>
          <p:cNvPr id="8" name="Picture 7">
            <a:extLst>
              <a:ext uri="{FF2B5EF4-FFF2-40B4-BE49-F238E27FC236}">
                <a16:creationId xmlns:a16="http://schemas.microsoft.com/office/drawing/2014/main" id="{C7DACED6-0153-754E-A404-5D7A6A1E1E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551225" y="4196203"/>
            <a:ext cx="2297186" cy="2299391"/>
          </a:xfrm>
          <a:prstGeom prst="rect">
            <a:avLst/>
          </a:prstGeom>
        </p:spPr>
      </p:pic>
    </p:spTree>
    <p:extLst>
      <p:ext uri="{BB962C8B-B14F-4D97-AF65-F5344CB8AC3E}">
        <p14:creationId xmlns:p14="http://schemas.microsoft.com/office/powerpoint/2010/main" val="27679308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7746-A93A-F04E-BEA5-F1F9D9F10C98}"/>
              </a:ext>
            </a:extLst>
          </p:cNvPr>
          <p:cNvSpPr>
            <a:spLocks noGrp="1"/>
          </p:cNvSpPr>
          <p:nvPr>
            <p:ph type="title"/>
          </p:nvPr>
        </p:nvSpPr>
        <p:spPr>
          <a:xfrm>
            <a:off x="472440" y="133003"/>
            <a:ext cx="10044953" cy="776288"/>
          </a:xfrm>
        </p:spPr>
        <p:txBody>
          <a:bodyPr>
            <a:noAutofit/>
          </a:bodyPr>
          <a:lstStyle/>
          <a:p>
            <a:r>
              <a:rPr lang="en-US" sz="3000" dirty="0">
                <a:solidFill>
                  <a:schemeClr val="tx1"/>
                </a:solidFill>
              </a:rPr>
              <a:t>Examples of climate-smart disaster risk reduction</a:t>
            </a:r>
          </a:p>
        </p:txBody>
      </p:sp>
      <p:sp>
        <p:nvSpPr>
          <p:cNvPr id="3" name="Content Placeholder 2">
            <a:extLst>
              <a:ext uri="{FF2B5EF4-FFF2-40B4-BE49-F238E27FC236}">
                <a16:creationId xmlns:a16="http://schemas.microsoft.com/office/drawing/2014/main" id="{48F70C01-4A1E-BE40-8752-4E48434C703E}"/>
              </a:ext>
            </a:extLst>
          </p:cNvPr>
          <p:cNvSpPr>
            <a:spLocks noGrp="1"/>
          </p:cNvSpPr>
          <p:nvPr>
            <p:ph idx="1"/>
          </p:nvPr>
        </p:nvSpPr>
        <p:spPr>
          <a:xfrm>
            <a:off x="472440" y="1163782"/>
            <a:ext cx="7590905" cy="5008418"/>
          </a:xfrm>
        </p:spPr>
        <p:txBody>
          <a:bodyPr>
            <a:noAutofit/>
          </a:bodyPr>
          <a:lstStyle/>
          <a:p>
            <a:pPr>
              <a:lnSpc>
                <a:spcPct val="120000"/>
              </a:lnSpc>
              <a:spcAft>
                <a:spcPts val="1200"/>
              </a:spcAft>
            </a:pPr>
            <a:r>
              <a:rPr lang="en-AU" sz="1600" dirty="0"/>
              <a:t>Community-level risk assessments and action planning (e.g. Enhanced Vulnerability and Capacity Assessment).</a:t>
            </a:r>
          </a:p>
          <a:p>
            <a:pPr>
              <a:lnSpc>
                <a:spcPct val="120000"/>
              </a:lnSpc>
              <a:spcAft>
                <a:spcPts val="1200"/>
              </a:spcAft>
            </a:pPr>
            <a:r>
              <a:rPr lang="en-AU" sz="1600" dirty="0"/>
              <a:t>Structural mitigation activities such as river-bank enhancement, strengthening bridges, safe evacuation centres, etc.</a:t>
            </a:r>
          </a:p>
          <a:p>
            <a:pPr>
              <a:lnSpc>
                <a:spcPct val="120000"/>
              </a:lnSpc>
              <a:spcAft>
                <a:spcPts val="1200"/>
              </a:spcAft>
            </a:pPr>
            <a:r>
              <a:rPr lang="en-AU" sz="1600" dirty="0"/>
              <a:t>Livelihoods support/diversification and social protection.</a:t>
            </a:r>
          </a:p>
          <a:p>
            <a:pPr>
              <a:lnSpc>
                <a:spcPct val="120000"/>
              </a:lnSpc>
              <a:spcAft>
                <a:spcPts val="1200"/>
              </a:spcAft>
            </a:pPr>
            <a:r>
              <a:rPr lang="en-AU" sz="1600" dirty="0"/>
              <a:t>Ecosystem-based DRR/nature-based solutions (e.g. protection and restoration of mangroves, reforestation of unstable slopes).</a:t>
            </a:r>
          </a:p>
          <a:p>
            <a:pPr>
              <a:lnSpc>
                <a:spcPct val="120000"/>
              </a:lnSpc>
              <a:spcAft>
                <a:spcPts val="1200"/>
              </a:spcAft>
            </a:pPr>
            <a:r>
              <a:rPr lang="en-AU" sz="1600" dirty="0"/>
              <a:t>Risk-informed shelter solutions.</a:t>
            </a:r>
          </a:p>
          <a:p>
            <a:pPr>
              <a:lnSpc>
                <a:spcPct val="120000"/>
              </a:lnSpc>
              <a:spcAft>
                <a:spcPts val="1200"/>
              </a:spcAft>
            </a:pPr>
            <a:r>
              <a:rPr lang="en-AU" sz="1600" dirty="0"/>
              <a:t>Anticipatory and risk-informed action; this includes planning for handling new extreme events such as unprecedented flood levels and heat waves.</a:t>
            </a:r>
          </a:p>
        </p:txBody>
      </p:sp>
      <p:pic>
        <p:nvPicPr>
          <p:cNvPr id="4" name="Picture 3">
            <a:extLst>
              <a:ext uri="{FF2B5EF4-FFF2-40B4-BE49-F238E27FC236}">
                <a16:creationId xmlns:a16="http://schemas.microsoft.com/office/drawing/2014/main" id="{443CAB1D-1B5C-1D42-A3BE-8C353E033F8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063345" y="4066741"/>
            <a:ext cx="2833255" cy="2833255"/>
          </a:xfrm>
          <a:prstGeom prst="rect">
            <a:avLst/>
          </a:prstGeom>
        </p:spPr>
      </p:pic>
      <p:pic>
        <p:nvPicPr>
          <p:cNvPr id="5" name="Picture 4">
            <a:extLst>
              <a:ext uri="{FF2B5EF4-FFF2-40B4-BE49-F238E27FC236}">
                <a16:creationId xmlns:a16="http://schemas.microsoft.com/office/drawing/2014/main" id="{13283429-FC8D-A947-AECC-E360A8CFC1F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063345" y="1363230"/>
            <a:ext cx="2249571" cy="2249571"/>
          </a:xfrm>
          <a:prstGeom prst="rect">
            <a:avLst/>
          </a:prstGeom>
        </p:spPr>
      </p:pic>
    </p:spTree>
    <p:extLst>
      <p:ext uri="{BB962C8B-B14F-4D97-AF65-F5344CB8AC3E}">
        <p14:creationId xmlns:p14="http://schemas.microsoft.com/office/powerpoint/2010/main" val="17522228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9FD8-48DC-6643-81EC-49DDEF327C9D}"/>
              </a:ext>
            </a:extLst>
          </p:cNvPr>
          <p:cNvSpPr>
            <a:spLocks noGrp="1"/>
          </p:cNvSpPr>
          <p:nvPr>
            <p:ph type="title"/>
          </p:nvPr>
        </p:nvSpPr>
        <p:spPr>
          <a:xfrm>
            <a:off x="3730461" y="584704"/>
            <a:ext cx="6028426" cy="1207654"/>
          </a:xfrm>
        </p:spPr>
        <p:txBody>
          <a:bodyPr>
            <a:noAutofit/>
          </a:bodyPr>
          <a:lstStyle/>
          <a:p>
            <a:r>
              <a:rPr lang="en-US" sz="2800" dirty="0"/>
              <a:t>IFRC guidance and tools </a:t>
            </a:r>
            <a:br>
              <a:rPr lang="en-US" sz="2800" dirty="0"/>
            </a:br>
            <a:r>
              <a:rPr lang="en-US" sz="1800" dirty="0"/>
              <a:t>for climate-smart DRR</a:t>
            </a:r>
            <a:endParaRPr lang="en-US" sz="2800" dirty="0"/>
          </a:p>
        </p:txBody>
      </p:sp>
      <p:sp>
        <p:nvSpPr>
          <p:cNvPr id="4" name="Content Placeholder 3">
            <a:extLst>
              <a:ext uri="{FF2B5EF4-FFF2-40B4-BE49-F238E27FC236}">
                <a16:creationId xmlns:a16="http://schemas.microsoft.com/office/drawing/2014/main" id="{164A0EDB-7879-E34C-8777-A78A1A477CC2}"/>
              </a:ext>
            </a:extLst>
          </p:cNvPr>
          <p:cNvSpPr>
            <a:spLocks noGrp="1"/>
          </p:cNvSpPr>
          <p:nvPr>
            <p:ph idx="1"/>
          </p:nvPr>
        </p:nvSpPr>
        <p:spPr>
          <a:xfrm>
            <a:off x="4164145" y="2453214"/>
            <a:ext cx="7826750" cy="2944396"/>
          </a:xfrm>
          <a:prstGeom prst="rect">
            <a:avLst/>
          </a:prstGeom>
        </p:spPr>
        <p:txBody>
          <a:bodyPr wrap="square">
            <a:spAutoFit/>
          </a:bodyPr>
          <a:lstStyle/>
          <a:p>
            <a:pPr marL="0" indent="0">
              <a:lnSpc>
                <a:spcPct val="100000"/>
              </a:lnSpc>
              <a:spcBef>
                <a:spcPts val="2200"/>
              </a:spcBef>
              <a:buNone/>
            </a:pPr>
            <a:r>
              <a:rPr lang="en-AU" sz="1600" dirty="0"/>
              <a:t>Climate-smart disaster risk reduction (IFRC, 2020) </a:t>
            </a:r>
          </a:p>
          <a:p>
            <a:pPr marL="0" indent="0">
              <a:lnSpc>
                <a:spcPct val="100000"/>
              </a:lnSpc>
              <a:spcBef>
                <a:spcPts val="2200"/>
              </a:spcBef>
              <a:buNone/>
            </a:pPr>
            <a:r>
              <a:rPr lang="en-AU" sz="1600" dirty="0"/>
              <a:t>Ambitions to address the climate crisis (International Red Cross and Red Crescent Movement, 2020)</a:t>
            </a:r>
          </a:p>
          <a:p>
            <a:pPr marL="0" indent="0">
              <a:lnSpc>
                <a:spcPct val="100000"/>
              </a:lnSpc>
              <a:spcBef>
                <a:spcPts val="2200"/>
              </a:spcBef>
              <a:buNone/>
            </a:pPr>
            <a:r>
              <a:rPr lang="en-AU" sz="1600" dirty="0"/>
              <a:t>Integrating Climate Change and Urban Risks into the VCA Ensure Effective Participatory Analysis and Enhanced Community Action (IFRC, 2014)</a:t>
            </a:r>
          </a:p>
          <a:p>
            <a:pPr marL="0" indent="0">
              <a:lnSpc>
                <a:spcPct val="100000"/>
              </a:lnSpc>
              <a:spcBef>
                <a:spcPts val="2200"/>
              </a:spcBef>
              <a:buNone/>
            </a:pPr>
            <a:r>
              <a:rPr lang="en-AU" sz="1600" dirty="0"/>
              <a:t>Disaster: How the Red Cross Red Crescent Reduces Risk (IFRC, 2009) </a:t>
            </a:r>
          </a:p>
          <a:p>
            <a:pPr marL="0" indent="0">
              <a:lnSpc>
                <a:spcPct val="100000"/>
              </a:lnSpc>
              <a:spcBef>
                <a:spcPts val="2200"/>
              </a:spcBef>
              <a:buNone/>
            </a:pPr>
            <a:r>
              <a:rPr lang="en-AU" sz="1600" dirty="0"/>
              <a:t>Red Cross/Red Crescent Climate Guide (IFRC, 2007) </a:t>
            </a:r>
          </a:p>
        </p:txBody>
      </p:sp>
      <p:pic>
        <p:nvPicPr>
          <p:cNvPr id="5" name="Picture 4">
            <a:extLst>
              <a:ext uri="{FF2B5EF4-FFF2-40B4-BE49-F238E27FC236}">
                <a16:creationId xmlns:a16="http://schemas.microsoft.com/office/drawing/2014/main" id="{63D0FFE2-6E90-8D45-A30F-D6B08079A4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446" y="112385"/>
            <a:ext cx="2152292" cy="2152292"/>
          </a:xfrm>
          <a:prstGeom prst="rect">
            <a:avLst/>
          </a:prstGeom>
        </p:spPr>
      </p:pic>
      <p:pic>
        <p:nvPicPr>
          <p:cNvPr id="6" name="Picture 5">
            <a:extLst>
              <a:ext uri="{FF2B5EF4-FFF2-40B4-BE49-F238E27FC236}">
                <a16:creationId xmlns:a16="http://schemas.microsoft.com/office/drawing/2014/main" id="{7BA9F571-75A2-9F45-BB81-CFE1AF0DB6C7}"/>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300000">
            <a:off x="488807" y="2358866"/>
            <a:ext cx="2824800" cy="399777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13681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Diagonal Corner of Rectangle 5">
            <a:extLst>
              <a:ext uri="{FF2B5EF4-FFF2-40B4-BE49-F238E27FC236}">
                <a16:creationId xmlns:a16="http://schemas.microsoft.com/office/drawing/2014/main" id="{0903D2F3-4B87-1542-BAB7-5B4BA07AD649}"/>
              </a:ext>
            </a:extLst>
          </p:cNvPr>
          <p:cNvSpPr/>
          <p:nvPr/>
        </p:nvSpPr>
        <p:spPr>
          <a:xfrm>
            <a:off x="838200" y="2068281"/>
            <a:ext cx="3941618" cy="3076299"/>
          </a:xfrm>
          <a:prstGeom prst="round2DiagRect">
            <a:avLst/>
          </a:prstGeom>
          <a:solidFill>
            <a:schemeClr val="accent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826DF07-AEE5-E840-9324-AE8F00FB28E7}"/>
              </a:ext>
            </a:extLst>
          </p:cNvPr>
          <p:cNvSpPr>
            <a:spLocks noGrp="1"/>
          </p:cNvSpPr>
          <p:nvPr>
            <p:ph type="title"/>
          </p:nvPr>
        </p:nvSpPr>
        <p:spPr>
          <a:xfrm>
            <a:off x="838200" y="478766"/>
            <a:ext cx="10044953" cy="776288"/>
          </a:xfrm>
        </p:spPr>
        <p:txBody>
          <a:bodyPr/>
          <a:lstStyle/>
          <a:p>
            <a:r>
              <a:rPr lang="en-US" sz="3000" dirty="0">
                <a:solidFill>
                  <a:schemeClr val="tx1"/>
                </a:solidFill>
              </a:rPr>
              <a:t>Planned relocation</a:t>
            </a:r>
          </a:p>
        </p:txBody>
      </p:sp>
      <p:sp>
        <p:nvSpPr>
          <p:cNvPr id="3" name="Content Placeholder 2">
            <a:extLst>
              <a:ext uri="{FF2B5EF4-FFF2-40B4-BE49-F238E27FC236}">
                <a16:creationId xmlns:a16="http://schemas.microsoft.com/office/drawing/2014/main" id="{BB7545BC-9F96-8D40-9666-99D2F19019DE}"/>
              </a:ext>
            </a:extLst>
          </p:cNvPr>
          <p:cNvSpPr>
            <a:spLocks noGrp="1"/>
          </p:cNvSpPr>
          <p:nvPr>
            <p:ph idx="1"/>
          </p:nvPr>
        </p:nvSpPr>
        <p:spPr>
          <a:xfrm>
            <a:off x="1019695" y="2395531"/>
            <a:ext cx="3760123" cy="2802977"/>
          </a:xfrm>
        </p:spPr>
        <p:txBody>
          <a:bodyPr>
            <a:normAutofit fontScale="55000" lnSpcReduction="20000"/>
          </a:bodyPr>
          <a:lstStyle/>
          <a:p>
            <a:pPr marL="0" indent="0">
              <a:lnSpc>
                <a:spcPct val="120000"/>
              </a:lnSpc>
              <a:buNone/>
            </a:pPr>
            <a:r>
              <a:rPr lang="en-US" b="1" dirty="0"/>
              <a:t>What is planned relocation?</a:t>
            </a:r>
            <a:endParaRPr lang="en-US" dirty="0"/>
          </a:p>
          <a:p>
            <a:pPr marL="0" indent="0">
              <a:lnSpc>
                <a:spcPct val="120000"/>
              </a:lnSpc>
              <a:buNone/>
            </a:pPr>
            <a:r>
              <a:rPr lang="en-AU" dirty="0"/>
              <a:t>A planned process in which persons or groups of persons move or are assisted to move away from their homes or places of temporary residence, are settled in a new location, and provided with the conditions for rebuilding their lives. </a:t>
            </a:r>
          </a:p>
          <a:p>
            <a:pPr marL="0" indent="0">
              <a:lnSpc>
                <a:spcPct val="120000"/>
              </a:lnSpc>
              <a:buNone/>
            </a:pPr>
            <a:endParaRPr lang="en-US" dirty="0"/>
          </a:p>
        </p:txBody>
      </p:sp>
      <p:sp>
        <p:nvSpPr>
          <p:cNvPr id="5" name="Rectangle 4">
            <a:extLst>
              <a:ext uri="{FF2B5EF4-FFF2-40B4-BE49-F238E27FC236}">
                <a16:creationId xmlns:a16="http://schemas.microsoft.com/office/drawing/2014/main" id="{100F17DA-166B-644B-9080-62032FB126D4}"/>
              </a:ext>
            </a:extLst>
          </p:cNvPr>
          <p:cNvSpPr/>
          <p:nvPr/>
        </p:nvSpPr>
        <p:spPr>
          <a:xfrm>
            <a:off x="4961313" y="4163243"/>
            <a:ext cx="6096000" cy="2215991"/>
          </a:xfrm>
          <a:prstGeom prst="rect">
            <a:avLst/>
          </a:prstGeom>
        </p:spPr>
        <p:txBody>
          <a:bodyPr>
            <a:spAutoFit/>
          </a:bodyPr>
          <a:lstStyle/>
          <a:p>
            <a:pPr marL="285750" indent="-285750">
              <a:spcAft>
                <a:spcPts val="1800"/>
              </a:spcAft>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Carried out under the authority of the State.</a:t>
            </a:r>
          </a:p>
          <a:p>
            <a:pPr marL="285750" indent="-285750">
              <a:spcAft>
                <a:spcPts val="1800"/>
              </a:spcAft>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To protect people from risks and impacts related to disasters and environmental change (including climate change). </a:t>
            </a:r>
          </a:p>
          <a:p>
            <a:pPr marL="285750" indent="-285750">
              <a:spcAft>
                <a:spcPts val="1800"/>
              </a:spcAft>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May be carried out at the individual, household, and/or community levels. </a:t>
            </a:r>
            <a:endParaRPr lang="en-AU" dirty="0">
              <a:solidFill>
                <a:srgbClr val="211D1E"/>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67CA567F-B640-9947-B28A-3C56ADABEC9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814668" y="2068281"/>
            <a:ext cx="1855780" cy="1855780"/>
          </a:xfrm>
          <a:prstGeom prst="rect">
            <a:avLst/>
          </a:prstGeom>
        </p:spPr>
      </p:pic>
      <p:pic>
        <p:nvPicPr>
          <p:cNvPr id="9" name="Picture 8">
            <a:extLst>
              <a:ext uri="{FF2B5EF4-FFF2-40B4-BE49-F238E27FC236}">
                <a16:creationId xmlns:a16="http://schemas.microsoft.com/office/drawing/2014/main" id="{58C87335-848D-DE4D-9C4B-6D12C69B5E0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513925" y="1912130"/>
            <a:ext cx="2031618" cy="2029670"/>
          </a:xfrm>
          <a:prstGeom prst="rect">
            <a:avLst/>
          </a:prstGeom>
        </p:spPr>
      </p:pic>
    </p:spTree>
    <p:extLst>
      <p:ext uri="{BB962C8B-B14F-4D97-AF65-F5344CB8AC3E}">
        <p14:creationId xmlns:p14="http://schemas.microsoft.com/office/powerpoint/2010/main" val="18672023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1F78-E20D-F64B-98F5-6A1F6FBCCA3F}"/>
              </a:ext>
            </a:extLst>
          </p:cNvPr>
          <p:cNvSpPr>
            <a:spLocks noGrp="1"/>
          </p:cNvSpPr>
          <p:nvPr>
            <p:ph type="title"/>
          </p:nvPr>
        </p:nvSpPr>
        <p:spPr>
          <a:xfrm>
            <a:off x="663633" y="307571"/>
            <a:ext cx="10044953" cy="776288"/>
          </a:xfrm>
        </p:spPr>
        <p:txBody>
          <a:bodyPr>
            <a:normAutofit/>
          </a:bodyPr>
          <a:lstStyle/>
          <a:p>
            <a:r>
              <a:rPr lang="en-US" sz="3000" dirty="0">
                <a:solidFill>
                  <a:schemeClr val="tx1"/>
                </a:solidFill>
              </a:rPr>
              <a:t>Conditions for planned relocation</a:t>
            </a:r>
          </a:p>
        </p:txBody>
      </p:sp>
      <p:sp>
        <p:nvSpPr>
          <p:cNvPr id="3" name="Content Placeholder 2">
            <a:extLst>
              <a:ext uri="{FF2B5EF4-FFF2-40B4-BE49-F238E27FC236}">
                <a16:creationId xmlns:a16="http://schemas.microsoft.com/office/drawing/2014/main" id="{ECBB1049-AD70-B64E-BE80-21019332C877}"/>
              </a:ext>
            </a:extLst>
          </p:cNvPr>
          <p:cNvSpPr>
            <a:spLocks noGrp="1"/>
          </p:cNvSpPr>
          <p:nvPr>
            <p:ph idx="1"/>
          </p:nvPr>
        </p:nvSpPr>
        <p:spPr>
          <a:xfrm>
            <a:off x="4245886" y="1619191"/>
            <a:ext cx="7688206" cy="4243481"/>
          </a:xfrm>
        </p:spPr>
        <p:txBody>
          <a:bodyPr>
            <a:noAutofit/>
          </a:bodyPr>
          <a:lstStyle/>
          <a:p>
            <a:pPr>
              <a:lnSpc>
                <a:spcPct val="100000"/>
              </a:lnSpc>
              <a:spcBef>
                <a:spcPts val="600"/>
              </a:spcBef>
            </a:pPr>
            <a:r>
              <a:rPr lang="en-AU" sz="1800" dirty="0"/>
              <a:t>It is for the </a:t>
            </a:r>
            <a:r>
              <a:rPr lang="en-AU" sz="1800" b="1" dirty="0"/>
              <a:t>benefit of relocated persons</a:t>
            </a:r>
            <a:r>
              <a:rPr lang="en-AU" sz="1800" dirty="0"/>
              <a:t>, which protects their rights and dignity. </a:t>
            </a:r>
          </a:p>
          <a:p>
            <a:pPr>
              <a:lnSpc>
                <a:spcPct val="100000"/>
              </a:lnSpc>
              <a:spcBef>
                <a:spcPts val="600"/>
              </a:spcBef>
            </a:pPr>
            <a:r>
              <a:rPr lang="en-AU" sz="1800" dirty="0"/>
              <a:t>There are </a:t>
            </a:r>
            <a:r>
              <a:rPr lang="en-AU" sz="1800" b="1" dirty="0"/>
              <a:t>compelling evidence-based reasons </a:t>
            </a:r>
            <a:r>
              <a:rPr lang="en-AU" sz="1800" dirty="0"/>
              <a:t>for the relocation and a sound legal basis for decision-making. </a:t>
            </a:r>
          </a:p>
          <a:p>
            <a:pPr>
              <a:lnSpc>
                <a:spcPct val="100000"/>
              </a:lnSpc>
              <a:spcBef>
                <a:spcPts val="600"/>
              </a:spcBef>
            </a:pPr>
            <a:r>
              <a:rPr lang="en-AU" sz="1800" dirty="0"/>
              <a:t>It is the </a:t>
            </a:r>
            <a:r>
              <a:rPr lang="en-AU" sz="1800" b="1" dirty="0"/>
              <a:t>primary responsibility of States</a:t>
            </a:r>
            <a:r>
              <a:rPr lang="en-AU" sz="1800" dirty="0"/>
              <a:t> to prevent and remediate human rights violations, including through reducing disaster risk and the negative impacts of climate change. </a:t>
            </a:r>
          </a:p>
          <a:p>
            <a:pPr>
              <a:lnSpc>
                <a:spcPct val="100000"/>
              </a:lnSpc>
              <a:spcBef>
                <a:spcPts val="600"/>
              </a:spcBef>
            </a:pPr>
            <a:r>
              <a:rPr lang="en-AU" sz="1800" dirty="0"/>
              <a:t>People may </a:t>
            </a:r>
            <a:r>
              <a:rPr lang="en-AU" sz="1800" b="1" dirty="0"/>
              <a:t>request or challenge planned relocation </a:t>
            </a:r>
            <a:r>
              <a:rPr lang="en-AU" sz="1800" dirty="0"/>
              <a:t>before a court of law. </a:t>
            </a:r>
          </a:p>
          <a:p>
            <a:pPr>
              <a:lnSpc>
                <a:spcPct val="100000"/>
              </a:lnSpc>
              <a:spcBef>
                <a:spcPts val="600"/>
              </a:spcBef>
            </a:pPr>
            <a:r>
              <a:rPr lang="en-AU" sz="1800" dirty="0"/>
              <a:t>Relocated people and host populations can </a:t>
            </a:r>
            <a:r>
              <a:rPr lang="en-AU" sz="1800" b="1" dirty="0"/>
              <a:t>maintain or improve living standards</a:t>
            </a:r>
            <a:r>
              <a:rPr lang="en-AU" sz="1800" dirty="0"/>
              <a:t>. </a:t>
            </a:r>
          </a:p>
          <a:p>
            <a:pPr>
              <a:lnSpc>
                <a:spcPct val="100000"/>
              </a:lnSpc>
              <a:spcBef>
                <a:spcPts val="600"/>
              </a:spcBef>
            </a:pPr>
            <a:r>
              <a:rPr lang="en-AU" sz="1800" dirty="0"/>
              <a:t>Should respect </a:t>
            </a:r>
            <a:r>
              <a:rPr lang="en-AU" sz="1800" b="1" dirty="0"/>
              <a:t>family unity</a:t>
            </a:r>
            <a:r>
              <a:rPr lang="en-AU" sz="1800" dirty="0"/>
              <a:t>, </a:t>
            </a:r>
            <a:r>
              <a:rPr lang="en-AU" sz="1800" b="1" dirty="0"/>
              <a:t>social cohesion </a:t>
            </a:r>
            <a:r>
              <a:rPr lang="en-AU" sz="1800" dirty="0"/>
              <a:t>and </a:t>
            </a:r>
            <a:r>
              <a:rPr lang="en-AU" sz="1800" b="1" dirty="0"/>
              <a:t>special attachment </a:t>
            </a:r>
            <a:r>
              <a:rPr lang="en-AU" sz="1800" dirty="0"/>
              <a:t>to land. </a:t>
            </a:r>
          </a:p>
        </p:txBody>
      </p:sp>
      <p:pic>
        <p:nvPicPr>
          <p:cNvPr id="4" name="Picture 3">
            <a:extLst>
              <a:ext uri="{FF2B5EF4-FFF2-40B4-BE49-F238E27FC236}">
                <a16:creationId xmlns:a16="http://schemas.microsoft.com/office/drawing/2014/main" id="{C3C4AD07-A5DF-D340-802E-8A9FA33B5E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300000">
            <a:off x="525391" y="1529475"/>
            <a:ext cx="3290301" cy="431504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43213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6DF07-AEE5-E840-9324-AE8F00FB28E7}"/>
              </a:ext>
            </a:extLst>
          </p:cNvPr>
          <p:cNvSpPr>
            <a:spLocks noGrp="1"/>
          </p:cNvSpPr>
          <p:nvPr>
            <p:ph type="title"/>
          </p:nvPr>
        </p:nvSpPr>
        <p:spPr>
          <a:xfrm>
            <a:off x="777815" y="586596"/>
            <a:ext cx="10044953" cy="776288"/>
          </a:xfrm>
        </p:spPr>
        <p:txBody>
          <a:bodyPr>
            <a:noAutofit/>
          </a:bodyPr>
          <a:lstStyle/>
          <a:p>
            <a:r>
              <a:rPr lang="en-US" sz="3000" dirty="0">
                <a:solidFill>
                  <a:schemeClr val="tx1"/>
                </a:solidFill>
              </a:rPr>
              <a:t>When is planned relocation appropriate?</a:t>
            </a:r>
          </a:p>
        </p:txBody>
      </p:sp>
      <p:sp>
        <p:nvSpPr>
          <p:cNvPr id="3" name="Content Placeholder 2">
            <a:extLst>
              <a:ext uri="{FF2B5EF4-FFF2-40B4-BE49-F238E27FC236}">
                <a16:creationId xmlns:a16="http://schemas.microsoft.com/office/drawing/2014/main" id="{BB7545BC-9F96-8D40-9666-99D2F19019DE}"/>
              </a:ext>
            </a:extLst>
          </p:cNvPr>
          <p:cNvSpPr>
            <a:spLocks noGrp="1"/>
          </p:cNvSpPr>
          <p:nvPr>
            <p:ph idx="1"/>
          </p:nvPr>
        </p:nvSpPr>
        <p:spPr>
          <a:xfrm>
            <a:off x="777815" y="2130627"/>
            <a:ext cx="5123364" cy="2872694"/>
          </a:xfrm>
        </p:spPr>
        <p:txBody>
          <a:bodyPr>
            <a:normAutofit fontScale="62500" lnSpcReduction="20000"/>
          </a:bodyPr>
          <a:lstStyle/>
          <a:p>
            <a:pPr>
              <a:lnSpc>
                <a:spcPct val="120000"/>
              </a:lnSpc>
            </a:pPr>
            <a:r>
              <a:rPr lang="en-US" dirty="0"/>
              <a:t>Planned relocation can be a life-saving </a:t>
            </a:r>
            <a:r>
              <a:rPr lang="en-US" b="1" dirty="0"/>
              <a:t>climate adaptation measure.</a:t>
            </a:r>
          </a:p>
          <a:p>
            <a:pPr marL="0" indent="0">
              <a:lnSpc>
                <a:spcPct val="120000"/>
              </a:lnSpc>
              <a:buNone/>
            </a:pPr>
            <a:endParaRPr lang="en-US" b="1" dirty="0"/>
          </a:p>
          <a:p>
            <a:pPr>
              <a:lnSpc>
                <a:spcPct val="120000"/>
              </a:lnSpc>
            </a:pPr>
            <a:r>
              <a:rPr lang="en-US" dirty="0"/>
              <a:t>But it must be approached with caution and only done through a </a:t>
            </a:r>
            <a:r>
              <a:rPr lang="en-US" b="1" dirty="0"/>
              <a:t>participatory</a:t>
            </a:r>
            <a:r>
              <a:rPr lang="en-US" dirty="0"/>
              <a:t> and </a:t>
            </a:r>
            <a:r>
              <a:rPr lang="en-US" b="1" dirty="0"/>
              <a:t>consultative</a:t>
            </a:r>
            <a:r>
              <a:rPr lang="en-US" dirty="0"/>
              <a:t> process with affected communities as a </a:t>
            </a:r>
            <a:r>
              <a:rPr lang="en-US" b="1" dirty="0"/>
              <a:t>last resort</a:t>
            </a:r>
            <a:r>
              <a:rPr lang="en-US" dirty="0"/>
              <a:t>.</a:t>
            </a:r>
          </a:p>
          <a:p>
            <a:pPr>
              <a:lnSpc>
                <a:spcPct val="120000"/>
              </a:lnSpc>
            </a:pPr>
            <a:endParaRPr lang="en-US" dirty="0"/>
          </a:p>
        </p:txBody>
      </p:sp>
      <p:pic>
        <p:nvPicPr>
          <p:cNvPr id="4" name="Picture 3">
            <a:extLst>
              <a:ext uri="{FF2B5EF4-FFF2-40B4-BE49-F238E27FC236}">
                <a16:creationId xmlns:a16="http://schemas.microsoft.com/office/drawing/2014/main" id="{2E671504-ADB6-8E4F-8C0A-AFD6B5A246D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37231" y="1714943"/>
            <a:ext cx="3431403" cy="3428113"/>
          </a:xfrm>
          <a:prstGeom prst="rect">
            <a:avLst/>
          </a:prstGeom>
        </p:spPr>
      </p:pic>
    </p:spTree>
    <p:extLst>
      <p:ext uri="{BB962C8B-B14F-4D97-AF65-F5344CB8AC3E}">
        <p14:creationId xmlns:p14="http://schemas.microsoft.com/office/powerpoint/2010/main" val="1013621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9FD8-48DC-6643-81EC-49DDEF327C9D}"/>
              </a:ext>
            </a:extLst>
          </p:cNvPr>
          <p:cNvSpPr>
            <a:spLocks noGrp="1"/>
          </p:cNvSpPr>
          <p:nvPr>
            <p:ph type="title"/>
          </p:nvPr>
        </p:nvSpPr>
        <p:spPr>
          <a:xfrm>
            <a:off x="3730461" y="584704"/>
            <a:ext cx="6028426" cy="1207654"/>
          </a:xfrm>
        </p:spPr>
        <p:txBody>
          <a:bodyPr>
            <a:noAutofit/>
          </a:bodyPr>
          <a:lstStyle/>
          <a:p>
            <a:r>
              <a:rPr lang="en-US" sz="2800" dirty="0"/>
              <a:t>IFRC guidance and tools</a:t>
            </a:r>
            <a:br>
              <a:rPr lang="en-US" sz="2800" dirty="0"/>
            </a:br>
            <a:r>
              <a:rPr lang="en-US" sz="1800" dirty="0"/>
              <a:t>for planned relocation</a:t>
            </a:r>
            <a:endParaRPr lang="en-US" sz="2800" dirty="0"/>
          </a:p>
        </p:txBody>
      </p:sp>
      <p:sp>
        <p:nvSpPr>
          <p:cNvPr id="4" name="Content Placeholder 3">
            <a:extLst>
              <a:ext uri="{FF2B5EF4-FFF2-40B4-BE49-F238E27FC236}">
                <a16:creationId xmlns:a16="http://schemas.microsoft.com/office/drawing/2014/main" id="{164A0EDB-7879-E34C-8777-A78A1A477CC2}"/>
              </a:ext>
            </a:extLst>
          </p:cNvPr>
          <p:cNvSpPr>
            <a:spLocks noGrp="1"/>
          </p:cNvSpPr>
          <p:nvPr>
            <p:ph idx="1"/>
          </p:nvPr>
        </p:nvSpPr>
        <p:spPr>
          <a:xfrm>
            <a:off x="3618190" y="2453124"/>
            <a:ext cx="7918202" cy="2821285"/>
          </a:xfrm>
          <a:prstGeom prst="rect">
            <a:avLst/>
          </a:prstGeom>
        </p:spPr>
        <p:txBody>
          <a:bodyPr wrap="square">
            <a:spAutoFit/>
          </a:bodyPr>
          <a:lstStyle/>
          <a:p>
            <a:r>
              <a:rPr lang="en-AU" sz="2000" dirty="0"/>
              <a:t>Movement Policy on Internal Displacement. (RCRC Council of Delegates, 2009)</a:t>
            </a:r>
          </a:p>
          <a:p>
            <a:pPr marL="0" indent="0">
              <a:buNone/>
            </a:pPr>
            <a:endParaRPr lang="en-AU" sz="2000" dirty="0">
              <a:solidFill>
                <a:schemeClr val="bg2">
                  <a:lumMod val="25000"/>
                </a:schemeClr>
              </a:solidFill>
            </a:endParaRPr>
          </a:p>
          <a:p>
            <a:r>
              <a:rPr lang="en-AU" sz="2000" dirty="0">
                <a:solidFill>
                  <a:schemeClr val="bg2">
                    <a:lumMod val="25000"/>
                  </a:schemeClr>
                </a:solidFill>
              </a:rPr>
              <a:t>Red Cross Red Crescent Guide to Community Engagement and Accountability (CEA): Improving Communication, Engagement and Accountability in all we do.</a:t>
            </a:r>
          </a:p>
          <a:p>
            <a:pPr marL="0" indent="0">
              <a:buNone/>
            </a:pPr>
            <a:endParaRPr lang="en-AU" sz="2000" dirty="0">
              <a:solidFill>
                <a:schemeClr val="bg2">
                  <a:lumMod val="25000"/>
                </a:schemeClr>
              </a:solidFill>
            </a:endParaRPr>
          </a:p>
          <a:p>
            <a:r>
              <a:rPr lang="en-AU" sz="2000" dirty="0">
                <a:solidFill>
                  <a:schemeClr val="bg2">
                    <a:lumMod val="25000"/>
                  </a:schemeClr>
                </a:solidFill>
              </a:rPr>
              <a:t>IFRC Community Engagement and Accountability Toolkit.</a:t>
            </a:r>
            <a:endParaRPr lang="en-AU" sz="2000" dirty="0">
              <a:solidFill>
                <a:schemeClr val="bg2">
                  <a:lumMod val="25000"/>
                </a:schemeClr>
              </a:solidFill>
              <a:effectLst/>
            </a:endParaRPr>
          </a:p>
        </p:txBody>
      </p:sp>
      <p:pic>
        <p:nvPicPr>
          <p:cNvPr id="5" name="Picture 4">
            <a:extLst>
              <a:ext uri="{FF2B5EF4-FFF2-40B4-BE49-F238E27FC236}">
                <a16:creationId xmlns:a16="http://schemas.microsoft.com/office/drawing/2014/main" id="{63D0FFE2-6E90-8D45-A30F-D6B08079A4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5608" y="300832"/>
            <a:ext cx="2152292" cy="2152292"/>
          </a:xfrm>
          <a:prstGeom prst="rect">
            <a:avLst/>
          </a:prstGeom>
        </p:spPr>
      </p:pic>
    </p:spTree>
    <p:extLst>
      <p:ext uri="{BB962C8B-B14F-4D97-AF65-F5344CB8AC3E}">
        <p14:creationId xmlns:p14="http://schemas.microsoft.com/office/powerpoint/2010/main" val="31836374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26D5CC-BFBF-794C-BB67-920B7246E706}"/>
              </a:ext>
            </a:extLst>
          </p:cNvPr>
          <p:cNvSpPr>
            <a:spLocks noGrp="1"/>
          </p:cNvSpPr>
          <p:nvPr>
            <p:ph type="title" idx="4294967295"/>
          </p:nvPr>
        </p:nvSpPr>
        <p:spPr>
          <a:xfrm>
            <a:off x="0" y="542925"/>
            <a:ext cx="10045700" cy="776288"/>
          </a:xfrm>
          <a:prstGeom prst="rect">
            <a:avLst/>
          </a:prstGeom>
        </p:spPr>
        <p:txBody>
          <a:bodyPr/>
          <a:lstStyle/>
          <a:p>
            <a:r>
              <a:rPr lang="en-US" sz="3000" dirty="0">
                <a:latin typeface="Verdana" panose="020B0604030504040204" pitchFamily="34" charset="0"/>
                <a:ea typeface="Verdana" panose="020B0604030504040204" pitchFamily="34" charset="0"/>
              </a:rPr>
              <a:t>Protection of vulnerable groups</a:t>
            </a:r>
          </a:p>
        </p:txBody>
      </p:sp>
      <p:sp>
        <p:nvSpPr>
          <p:cNvPr id="4" name="Round Diagonal Corner of Rectangle 3">
            <a:extLst>
              <a:ext uri="{FF2B5EF4-FFF2-40B4-BE49-F238E27FC236}">
                <a16:creationId xmlns:a16="http://schemas.microsoft.com/office/drawing/2014/main" id="{B62A7139-855C-AD41-8133-AA59C75DC8D7}"/>
              </a:ext>
            </a:extLst>
          </p:cNvPr>
          <p:cNvSpPr/>
          <p:nvPr/>
        </p:nvSpPr>
        <p:spPr>
          <a:xfrm>
            <a:off x="849702" y="1518847"/>
            <a:ext cx="3644662" cy="2204479"/>
          </a:xfrm>
          <a:prstGeom prst="round2DiagRect">
            <a:avLst/>
          </a:prstGeom>
          <a:solidFill>
            <a:schemeClr val="accent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solidFill>
                  <a:schemeClr val="bg2">
                    <a:lumMod val="25000"/>
                  </a:schemeClr>
                </a:solidFill>
              </a:rPr>
              <a:t>What is protection?</a:t>
            </a:r>
            <a:br>
              <a:rPr lang="en-AU" dirty="0"/>
            </a:br>
            <a:endParaRPr lang="en-AU"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r>
              <a:rPr lang="en-AU" sz="14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All activities aimed at obtaining full respect for the rights of the individual in accordance with the letter and the spirit of the relevant bodies of law i.e. Human Rights law, IHL, refugee law.</a:t>
            </a:r>
          </a:p>
          <a:p>
            <a:pPr algn="ctr"/>
            <a:endParaRPr lang="en-US" dirty="0">
              <a:solidFill>
                <a:schemeClr val="tx1"/>
              </a:solidFill>
            </a:endParaRPr>
          </a:p>
        </p:txBody>
      </p:sp>
      <p:sp>
        <p:nvSpPr>
          <p:cNvPr id="7" name="Rectangle 6">
            <a:extLst>
              <a:ext uri="{FF2B5EF4-FFF2-40B4-BE49-F238E27FC236}">
                <a16:creationId xmlns:a16="http://schemas.microsoft.com/office/drawing/2014/main" id="{87D041C2-5816-3A46-B795-DB58D186887A}"/>
              </a:ext>
            </a:extLst>
          </p:cNvPr>
          <p:cNvSpPr/>
          <p:nvPr/>
        </p:nvSpPr>
        <p:spPr>
          <a:xfrm>
            <a:off x="5149969" y="3558818"/>
            <a:ext cx="4882552" cy="2862322"/>
          </a:xfrm>
          <a:prstGeom prst="rect">
            <a:avLst/>
          </a:prstGeom>
        </p:spPr>
        <p:txBody>
          <a:bodyPr wrap="square">
            <a:spAutoFit/>
          </a:bodyPr>
          <a:lstStyle/>
          <a:p>
            <a:pPr marL="285750" indent="-285750">
              <a:buFont typeface="Arial" panose="020B0604020202020204" pitchFamily="34" charset="0"/>
              <a:buChar char="•"/>
            </a:pPr>
            <a:endParaRPr lang="en-AU" dirty="0">
              <a:solidFill>
                <a:srgbClr val="211D1E"/>
              </a:solidFill>
              <a:latin typeface="Helvetica" pitchFamily="2"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Lack of protection for fundamental human rights is recognised as an important </a:t>
            </a:r>
            <a:r>
              <a:rPr lang="en-AU" b="1" dirty="0">
                <a:solidFill>
                  <a:srgbClr val="211D1E"/>
                </a:solidFill>
                <a:latin typeface="Verdana" panose="020B0604030504040204" pitchFamily="34" charset="0"/>
                <a:ea typeface="Verdana" panose="020B0604030504040204" pitchFamily="34" charset="0"/>
                <a:cs typeface="Verdana" panose="020B0604030504040204" pitchFamily="34" charset="0"/>
              </a:rPr>
              <a:t>driver for displacement.</a:t>
            </a: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 </a:t>
            </a:r>
          </a:p>
          <a:p>
            <a:pPr marL="285750" indent="-285750">
              <a:buFont typeface="Arial" panose="020B0604020202020204" pitchFamily="34" charset="0"/>
              <a:buChar char="•"/>
            </a:pPr>
            <a:endParaRPr lang="en-AU" dirty="0">
              <a:solidFill>
                <a:srgbClr val="211D1E"/>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Combined with other risks such as </a:t>
            </a:r>
            <a:r>
              <a:rPr lang="en-AU" b="1" dirty="0">
                <a:solidFill>
                  <a:srgbClr val="211D1E"/>
                </a:solidFill>
                <a:latin typeface="Verdana" panose="020B0604030504040204" pitchFamily="34" charset="0"/>
                <a:ea typeface="Verdana" panose="020B0604030504040204" pitchFamily="34" charset="0"/>
                <a:cs typeface="Verdana" panose="020B0604030504040204" pitchFamily="34" charset="0"/>
              </a:rPr>
              <a:t>disasters and the adverse impacts of climate change</a:t>
            </a: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 lack of protection can </a:t>
            </a:r>
            <a:r>
              <a:rPr lang="en-AU" dirty="0">
                <a:solidFill>
                  <a:srgbClr val="FF0000"/>
                </a:solidFill>
                <a:latin typeface="Verdana" panose="020B0604030504040204" pitchFamily="34" charset="0"/>
                <a:ea typeface="Verdana" panose="020B0604030504040204" pitchFamily="34" charset="0"/>
                <a:cs typeface="Verdana" panose="020B0604030504040204" pitchFamily="34" charset="0"/>
              </a:rPr>
              <a:t>increase the likelihood of people becoming displaced</a:t>
            </a: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 </a:t>
            </a:r>
            <a:endParaRPr lang="en-AU" dirty="0">
              <a:solidFill>
                <a:srgbClr val="211D1E"/>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8" name="Picture 7">
            <a:extLst>
              <a:ext uri="{FF2B5EF4-FFF2-40B4-BE49-F238E27FC236}">
                <a16:creationId xmlns:a16="http://schemas.microsoft.com/office/drawing/2014/main" id="{9DA78EC1-AA59-C045-AF39-B06096A0302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960853" y="1344105"/>
            <a:ext cx="2467155" cy="2467155"/>
          </a:xfrm>
          <a:prstGeom prst="rect">
            <a:avLst/>
          </a:prstGeom>
        </p:spPr>
      </p:pic>
      <p:sp>
        <p:nvSpPr>
          <p:cNvPr id="9" name="Rectangle 8">
            <a:extLst>
              <a:ext uri="{FF2B5EF4-FFF2-40B4-BE49-F238E27FC236}">
                <a16:creationId xmlns:a16="http://schemas.microsoft.com/office/drawing/2014/main" id="{33AA4E70-E6FB-F740-B944-E6F319938B5C}"/>
              </a:ext>
            </a:extLst>
          </p:cNvPr>
          <p:cNvSpPr/>
          <p:nvPr/>
        </p:nvSpPr>
        <p:spPr>
          <a:xfrm>
            <a:off x="728932" y="4147450"/>
            <a:ext cx="4300268" cy="1200329"/>
          </a:xfrm>
          <a:prstGeom prst="rect">
            <a:avLst/>
          </a:prstGeom>
        </p:spPr>
        <p:txBody>
          <a:bodyPr wrap="square">
            <a:spAutoFit/>
          </a:bodyPr>
          <a:lstStyle/>
          <a:p>
            <a:pPr marL="285750" indent="-285750">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Protection is a key concept underpinning the </a:t>
            </a:r>
            <a:r>
              <a:rPr lang="en-AU" b="1" dirty="0">
                <a:solidFill>
                  <a:srgbClr val="211D1E"/>
                </a:solidFill>
                <a:latin typeface="Verdana" panose="020B0604030504040204" pitchFamily="34" charset="0"/>
                <a:ea typeface="Verdana" panose="020B0604030504040204" pitchFamily="34" charset="0"/>
                <a:cs typeface="Verdana" panose="020B0604030504040204" pitchFamily="34" charset="0"/>
              </a:rPr>
              <a:t>Movement Policy on Internal Displacement</a:t>
            </a:r>
            <a:r>
              <a:rPr lang="en-AU" dirty="0">
                <a:solidFill>
                  <a:srgbClr val="211D1E"/>
                </a:solidFill>
                <a:latin typeface="Helvetica" pitchFamily="2" charset="0"/>
                <a:ea typeface="Verdana" panose="020B0604030504040204" pitchFamily="34" charset="0"/>
                <a:cs typeface="Verdana" panose="020B0604030504040204" pitchFamily="34" charset="0"/>
              </a:rPr>
              <a:t>.</a:t>
            </a:r>
          </a:p>
        </p:txBody>
      </p:sp>
    </p:spTree>
    <p:extLst>
      <p:ext uri="{BB962C8B-B14F-4D97-AF65-F5344CB8AC3E}">
        <p14:creationId xmlns:p14="http://schemas.microsoft.com/office/powerpoint/2010/main" val="13420801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1F5A7-741D-1649-A87C-37295A3970C9}"/>
              </a:ext>
            </a:extLst>
          </p:cNvPr>
          <p:cNvSpPr>
            <a:spLocks noGrp="1"/>
          </p:cNvSpPr>
          <p:nvPr>
            <p:ph type="title"/>
          </p:nvPr>
        </p:nvSpPr>
        <p:spPr>
          <a:xfrm>
            <a:off x="498253" y="174410"/>
            <a:ext cx="10044953" cy="776288"/>
          </a:xfrm>
        </p:spPr>
        <p:txBody>
          <a:bodyPr>
            <a:normAutofit/>
          </a:bodyPr>
          <a:lstStyle/>
          <a:p>
            <a:r>
              <a:rPr lang="en-US" sz="3600" dirty="0">
                <a:solidFill>
                  <a:schemeClr val="tx1"/>
                </a:solidFill>
              </a:rPr>
              <a:t>Refresher on key terms</a:t>
            </a:r>
          </a:p>
        </p:txBody>
      </p:sp>
      <p:pic>
        <p:nvPicPr>
          <p:cNvPr id="6" name="Picture 5">
            <a:extLst>
              <a:ext uri="{FF2B5EF4-FFF2-40B4-BE49-F238E27FC236}">
                <a16:creationId xmlns:a16="http://schemas.microsoft.com/office/drawing/2014/main" id="{5CD39D2A-D809-0F40-BC21-F93294B35733}"/>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27915" y="782425"/>
            <a:ext cx="8947311" cy="6075575"/>
          </a:xfrm>
          <a:prstGeom prst="rect">
            <a:avLst/>
          </a:prstGeom>
        </p:spPr>
      </p:pic>
    </p:spTree>
    <p:extLst>
      <p:ext uri="{BB962C8B-B14F-4D97-AF65-F5344CB8AC3E}">
        <p14:creationId xmlns:p14="http://schemas.microsoft.com/office/powerpoint/2010/main" val="4107044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7BF8CC-3859-9047-9EBE-109458333F05}"/>
              </a:ext>
            </a:extLst>
          </p:cNvPr>
          <p:cNvSpPr>
            <a:spLocks noGrp="1"/>
          </p:cNvSpPr>
          <p:nvPr>
            <p:ph type="title"/>
          </p:nvPr>
        </p:nvSpPr>
        <p:spPr>
          <a:xfrm>
            <a:off x="838199" y="250166"/>
            <a:ext cx="10044953" cy="776288"/>
          </a:xfrm>
        </p:spPr>
        <p:txBody>
          <a:bodyPr>
            <a:normAutofit/>
          </a:bodyPr>
          <a:lstStyle/>
          <a:p>
            <a:r>
              <a:rPr lang="en-US" sz="3000" dirty="0">
                <a:solidFill>
                  <a:schemeClr val="tx1"/>
                </a:solidFill>
              </a:rPr>
              <a:t>Examples of vulnerable groups</a:t>
            </a:r>
          </a:p>
        </p:txBody>
      </p:sp>
      <p:sp>
        <p:nvSpPr>
          <p:cNvPr id="3" name="Content Placeholder 2">
            <a:extLst>
              <a:ext uri="{FF2B5EF4-FFF2-40B4-BE49-F238E27FC236}">
                <a16:creationId xmlns:a16="http://schemas.microsoft.com/office/drawing/2014/main" id="{A7255E74-3DE7-8B44-8D87-95BC509EADD9}"/>
              </a:ext>
            </a:extLst>
          </p:cNvPr>
          <p:cNvSpPr>
            <a:spLocks noGrp="1"/>
          </p:cNvSpPr>
          <p:nvPr>
            <p:ph idx="1"/>
          </p:nvPr>
        </p:nvSpPr>
        <p:spPr>
          <a:xfrm>
            <a:off x="838199" y="1208926"/>
            <a:ext cx="4459857" cy="4566548"/>
          </a:xfrm>
        </p:spPr>
        <p:txBody>
          <a:bodyPr>
            <a:normAutofit fontScale="62500" lnSpcReduction="20000"/>
          </a:bodyPr>
          <a:lstStyle/>
          <a:p>
            <a:pPr>
              <a:lnSpc>
                <a:spcPct val="120000"/>
              </a:lnSpc>
            </a:pPr>
            <a:r>
              <a:rPr lang="en-US" sz="2900" dirty="0"/>
              <a:t>Women and girls</a:t>
            </a:r>
          </a:p>
          <a:p>
            <a:pPr>
              <a:lnSpc>
                <a:spcPct val="120000"/>
              </a:lnSpc>
            </a:pPr>
            <a:r>
              <a:rPr lang="en-US" sz="2900" dirty="0"/>
              <a:t>Older people</a:t>
            </a:r>
          </a:p>
          <a:p>
            <a:pPr>
              <a:lnSpc>
                <a:spcPct val="120000"/>
              </a:lnSpc>
            </a:pPr>
            <a:r>
              <a:rPr lang="en-US" sz="2900" dirty="0"/>
              <a:t>Children (including adolescents)</a:t>
            </a:r>
          </a:p>
          <a:p>
            <a:pPr>
              <a:lnSpc>
                <a:spcPct val="120000"/>
              </a:lnSpc>
            </a:pPr>
            <a:r>
              <a:rPr lang="en-US" sz="2900" dirty="0"/>
              <a:t>Persons with physical, sensory or intellectual disabilities </a:t>
            </a:r>
          </a:p>
          <a:p>
            <a:pPr>
              <a:lnSpc>
                <a:spcPct val="120000"/>
              </a:lnSpc>
            </a:pPr>
            <a:r>
              <a:rPr lang="en-US" sz="2900" dirty="0"/>
              <a:t>Persons with mental health disabilities </a:t>
            </a:r>
          </a:p>
          <a:p>
            <a:pPr>
              <a:lnSpc>
                <a:spcPct val="120000"/>
              </a:lnSpc>
            </a:pPr>
            <a:r>
              <a:rPr lang="en-US" sz="2900" dirty="0"/>
              <a:t>Survivors of SGBV and trafficking </a:t>
            </a:r>
          </a:p>
          <a:p>
            <a:pPr>
              <a:lnSpc>
                <a:spcPct val="120000"/>
              </a:lnSpc>
            </a:pPr>
            <a:r>
              <a:rPr lang="en-US" sz="2900" dirty="0"/>
              <a:t>People living with HIV/AIDS or other chronic illnesses</a:t>
            </a:r>
          </a:p>
          <a:p>
            <a:pPr>
              <a:lnSpc>
                <a:spcPct val="120000"/>
              </a:lnSpc>
            </a:pPr>
            <a:r>
              <a:rPr lang="en-US" sz="2900" dirty="0" err="1"/>
              <a:t>Marginalised</a:t>
            </a:r>
            <a:r>
              <a:rPr lang="en-US" sz="2900" dirty="0"/>
              <a:t> religious or ethnic groups</a:t>
            </a:r>
          </a:p>
          <a:p>
            <a:pPr>
              <a:lnSpc>
                <a:spcPct val="120000"/>
              </a:lnSpc>
            </a:pPr>
            <a:endParaRPr lang="en-US" sz="2400" dirty="0"/>
          </a:p>
        </p:txBody>
      </p:sp>
      <p:pic>
        <p:nvPicPr>
          <p:cNvPr id="4" name="Picture 3">
            <a:extLst>
              <a:ext uri="{FF2B5EF4-FFF2-40B4-BE49-F238E27FC236}">
                <a16:creationId xmlns:a16="http://schemas.microsoft.com/office/drawing/2014/main" id="{71A2D87B-DB63-744D-B8B8-AD82E137160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5565475" y="1099779"/>
            <a:ext cx="4459857" cy="4459857"/>
          </a:xfrm>
          <a:prstGeom prst="rect">
            <a:avLst/>
          </a:prstGeom>
        </p:spPr>
      </p:pic>
    </p:spTree>
    <p:extLst>
      <p:ext uri="{BB962C8B-B14F-4D97-AF65-F5344CB8AC3E}">
        <p14:creationId xmlns:p14="http://schemas.microsoft.com/office/powerpoint/2010/main" val="3305291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6250E-D7D3-AB4C-8A04-7218DEA8DDE0}"/>
              </a:ext>
            </a:extLst>
          </p:cNvPr>
          <p:cNvSpPr>
            <a:spLocks noGrp="1"/>
          </p:cNvSpPr>
          <p:nvPr>
            <p:ph type="title"/>
          </p:nvPr>
        </p:nvSpPr>
        <p:spPr>
          <a:xfrm>
            <a:off x="770379" y="481721"/>
            <a:ext cx="10044953" cy="776288"/>
          </a:xfrm>
        </p:spPr>
        <p:txBody>
          <a:bodyPr>
            <a:normAutofit/>
          </a:bodyPr>
          <a:lstStyle/>
          <a:p>
            <a:r>
              <a:rPr lang="en-US" sz="3000" dirty="0">
                <a:solidFill>
                  <a:schemeClr val="tx1"/>
                </a:solidFill>
              </a:rPr>
              <a:t>IFRC approaches to protection</a:t>
            </a:r>
          </a:p>
        </p:txBody>
      </p:sp>
      <p:pic>
        <p:nvPicPr>
          <p:cNvPr id="3" name="Picture 2">
            <a:extLst>
              <a:ext uri="{FF2B5EF4-FFF2-40B4-BE49-F238E27FC236}">
                <a16:creationId xmlns:a16="http://schemas.microsoft.com/office/drawing/2014/main" id="{B3D15303-578C-604D-8869-8E7DD2929E7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77000" y="1107770"/>
            <a:ext cx="3548563" cy="5036430"/>
          </a:xfrm>
          <a:prstGeom prst="rect">
            <a:avLst/>
          </a:prstGeom>
        </p:spPr>
      </p:pic>
      <p:pic>
        <p:nvPicPr>
          <p:cNvPr id="10" name="Picture 9">
            <a:extLst>
              <a:ext uri="{FF2B5EF4-FFF2-40B4-BE49-F238E27FC236}">
                <a16:creationId xmlns:a16="http://schemas.microsoft.com/office/drawing/2014/main" id="{3F4A6259-E0C2-9944-AE99-9863B4F3DF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07232" y="1107770"/>
            <a:ext cx="3733583" cy="5107479"/>
          </a:xfrm>
          <a:prstGeom prst="rect">
            <a:avLst/>
          </a:prstGeom>
        </p:spPr>
      </p:pic>
    </p:spTree>
    <p:extLst>
      <p:ext uri="{BB962C8B-B14F-4D97-AF65-F5344CB8AC3E}">
        <p14:creationId xmlns:p14="http://schemas.microsoft.com/office/powerpoint/2010/main" val="3137373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9FD8-48DC-6643-81EC-49DDEF327C9D}"/>
              </a:ext>
            </a:extLst>
          </p:cNvPr>
          <p:cNvSpPr>
            <a:spLocks noGrp="1"/>
          </p:cNvSpPr>
          <p:nvPr>
            <p:ph type="title"/>
          </p:nvPr>
        </p:nvSpPr>
        <p:spPr>
          <a:xfrm>
            <a:off x="2783404" y="541460"/>
            <a:ext cx="6028426" cy="1207654"/>
          </a:xfrm>
        </p:spPr>
        <p:txBody>
          <a:bodyPr>
            <a:noAutofit/>
          </a:bodyPr>
          <a:lstStyle/>
          <a:p>
            <a:r>
              <a:rPr lang="en-US" sz="2800" dirty="0"/>
              <a:t>IFRC guidance and tools </a:t>
            </a:r>
            <a:br>
              <a:rPr lang="en-US" sz="2800" dirty="0"/>
            </a:br>
            <a:r>
              <a:rPr lang="en-US" sz="1800" dirty="0"/>
              <a:t>on protection</a:t>
            </a:r>
            <a:endParaRPr lang="en-US" sz="2800" dirty="0"/>
          </a:p>
        </p:txBody>
      </p:sp>
      <p:pic>
        <p:nvPicPr>
          <p:cNvPr id="5" name="Picture 4">
            <a:extLst>
              <a:ext uri="{FF2B5EF4-FFF2-40B4-BE49-F238E27FC236}">
                <a16:creationId xmlns:a16="http://schemas.microsoft.com/office/drawing/2014/main" id="{63D0FFE2-6E90-8D45-A30F-D6B08079A4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446" y="112385"/>
            <a:ext cx="2152292" cy="2152292"/>
          </a:xfrm>
          <a:prstGeom prst="rect">
            <a:avLst/>
          </a:prstGeom>
        </p:spPr>
      </p:pic>
      <p:sp>
        <p:nvSpPr>
          <p:cNvPr id="8" name="TextBox 7">
            <a:extLst>
              <a:ext uri="{FF2B5EF4-FFF2-40B4-BE49-F238E27FC236}">
                <a16:creationId xmlns:a16="http://schemas.microsoft.com/office/drawing/2014/main" id="{E70D0106-96B6-D34D-B2C1-4490FA3BC7CF}"/>
              </a:ext>
            </a:extLst>
          </p:cNvPr>
          <p:cNvSpPr txBox="1"/>
          <p:nvPr/>
        </p:nvSpPr>
        <p:spPr>
          <a:xfrm>
            <a:off x="921947" y="2368632"/>
            <a:ext cx="4365228" cy="923330"/>
          </a:xfrm>
          <a:prstGeom prst="rect">
            <a:avLst/>
          </a:prstGeom>
          <a:noFill/>
        </p:spPr>
        <p:txBody>
          <a:bodyPr wrap="square" rtlCol="0">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Minimum standard commitments on protection, gender and social inclusion (IFRC, 2018) </a:t>
            </a:r>
          </a:p>
        </p:txBody>
      </p:sp>
      <p:sp>
        <p:nvSpPr>
          <p:cNvPr id="9" name="Rectangle 8">
            <a:extLst>
              <a:ext uri="{FF2B5EF4-FFF2-40B4-BE49-F238E27FC236}">
                <a16:creationId xmlns:a16="http://schemas.microsoft.com/office/drawing/2014/main" id="{681F38BA-AE3D-7B46-8E61-54102395B75D}"/>
              </a:ext>
            </a:extLst>
          </p:cNvPr>
          <p:cNvSpPr/>
          <p:nvPr/>
        </p:nvSpPr>
        <p:spPr>
          <a:xfrm>
            <a:off x="921947" y="3487230"/>
            <a:ext cx="6096000" cy="646331"/>
          </a:xfrm>
          <a:prstGeom prst="rect">
            <a:avLst/>
          </a:prstGeom>
        </p:spPr>
        <p:txBody>
          <a:bodyPr wrap="square">
            <a:spAutoFit/>
          </a:bodyPr>
          <a:lstStyle/>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Strategy on Violence Prevention,</a:t>
            </a:r>
          </a:p>
          <a:p>
            <a:r>
              <a:rPr lang="en-US"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Mitigation and Response 2010–2020 (IFRC)</a:t>
            </a:r>
          </a:p>
        </p:txBody>
      </p:sp>
      <p:sp>
        <p:nvSpPr>
          <p:cNvPr id="10" name="Rectangle 9">
            <a:extLst>
              <a:ext uri="{FF2B5EF4-FFF2-40B4-BE49-F238E27FC236}">
                <a16:creationId xmlns:a16="http://schemas.microsoft.com/office/drawing/2014/main" id="{6FF0B89B-FEE8-3841-BBEC-008A8B95C886}"/>
              </a:ext>
            </a:extLst>
          </p:cNvPr>
          <p:cNvSpPr/>
          <p:nvPr/>
        </p:nvSpPr>
        <p:spPr>
          <a:xfrm>
            <a:off x="921947" y="3868236"/>
            <a:ext cx="6096000" cy="954107"/>
          </a:xfrm>
          <a:prstGeom prst="rect">
            <a:avLst/>
          </a:prstGeom>
        </p:spPr>
        <p:txBody>
          <a:bodyPr>
            <a:spAutoFit/>
          </a:bodyPr>
          <a:lstStyle/>
          <a:p>
            <a:br>
              <a:rPr lang="en-AU" dirty="0">
                <a:solidFill>
                  <a:schemeClr val="bg2">
                    <a:lumMod val="25000"/>
                  </a:schemeClr>
                </a:solidFill>
                <a:latin typeface="Helvetica" pitchFamily="2" charset="0"/>
              </a:rPr>
            </a:br>
            <a:endParaRPr lang="en-AU" sz="2000" dirty="0">
              <a:solidFill>
                <a:schemeClr val="bg2">
                  <a:lumMod val="25000"/>
                </a:schemeClr>
              </a:solidFill>
              <a:latin typeface="Helvetica" pitchFamily="2" charset="0"/>
            </a:endParaRPr>
          </a:p>
          <a:p>
            <a:r>
              <a:rPr lang="en-AU"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Minimum Protection Approach (Movement, 2019) </a:t>
            </a:r>
            <a:endParaRPr lang="en-AU" dirty="0">
              <a:solidFill>
                <a:schemeClr val="bg2">
                  <a:lumMod val="25000"/>
                </a:schemeClr>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a:extLst>
              <a:ext uri="{FF2B5EF4-FFF2-40B4-BE49-F238E27FC236}">
                <a16:creationId xmlns:a16="http://schemas.microsoft.com/office/drawing/2014/main" id="{A529EBFF-566B-0149-9D16-F7456D62310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300000">
            <a:off x="7403422" y="1008650"/>
            <a:ext cx="3484372" cy="4931817"/>
          </a:xfrm>
          <a:prstGeom prst="rect">
            <a:avLst/>
          </a:prstGeom>
          <a:ln>
            <a:solidFill>
              <a:schemeClr val="bg1">
                <a:lumMod val="85000"/>
              </a:schemeClr>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8AB0BD49-9805-8440-BACF-7E4FAA118229}"/>
              </a:ext>
            </a:extLst>
          </p:cNvPr>
          <p:cNvSpPr/>
          <p:nvPr/>
        </p:nvSpPr>
        <p:spPr>
          <a:xfrm>
            <a:off x="860508" y="5065643"/>
            <a:ext cx="5739905" cy="923330"/>
          </a:xfrm>
          <a:prstGeom prst="rect">
            <a:avLst/>
          </a:prstGeom>
        </p:spPr>
        <p:txBody>
          <a:bodyPr wrap="square">
            <a:spAutoFit/>
          </a:bodyPr>
          <a:lstStyle/>
          <a:p>
            <a:r>
              <a:rPr lang="en-AU"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Resolution on Sexual and Gender-based Violence: Joint action on prevention and response (2015)</a:t>
            </a:r>
          </a:p>
        </p:txBody>
      </p:sp>
    </p:spTree>
    <p:extLst>
      <p:ext uri="{BB962C8B-B14F-4D97-AF65-F5344CB8AC3E}">
        <p14:creationId xmlns:p14="http://schemas.microsoft.com/office/powerpoint/2010/main" val="37245940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3D0FFE2-6E90-8D45-A30F-D6B08079A4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446" y="112385"/>
            <a:ext cx="2152292" cy="2152292"/>
          </a:xfrm>
          <a:prstGeom prst="rect">
            <a:avLst/>
          </a:prstGeom>
        </p:spPr>
      </p:pic>
      <p:pic>
        <p:nvPicPr>
          <p:cNvPr id="3" name="Picture 2">
            <a:extLst>
              <a:ext uri="{FF2B5EF4-FFF2-40B4-BE49-F238E27FC236}">
                <a16:creationId xmlns:a16="http://schemas.microsoft.com/office/drawing/2014/main" id="{10E3DC21-FA18-F44C-98A7-96B0D7E9256A}"/>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300000">
            <a:off x="3025545" y="1656024"/>
            <a:ext cx="3052726" cy="4386776"/>
          </a:xfrm>
          <a:prstGeom prst="rect">
            <a:avLst/>
          </a:prstGeom>
          <a:ln>
            <a:solidFill>
              <a:schemeClr val="bg1">
                <a:lumMod val="85000"/>
              </a:schemeClr>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7323E8E0-6E04-2449-A31E-2345BD08301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300000">
            <a:off x="7052749" y="1658554"/>
            <a:ext cx="3110680" cy="43843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6793933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BEC1C-1A5C-FC4B-9368-6C1BF30FCE37}"/>
              </a:ext>
            </a:extLst>
          </p:cNvPr>
          <p:cNvSpPr>
            <a:spLocks noGrp="1"/>
          </p:cNvSpPr>
          <p:nvPr>
            <p:ph type="ctrTitle" idx="4294967295"/>
          </p:nvPr>
        </p:nvSpPr>
        <p:spPr>
          <a:xfrm>
            <a:off x="1197204" y="1524000"/>
            <a:ext cx="9144000" cy="2387600"/>
          </a:xfrm>
          <a:prstGeom prst="rect">
            <a:avLst/>
          </a:prstGeom>
        </p:spPr>
        <p:txBody>
          <a:bodyPr>
            <a:normAutofit/>
          </a:bodyPr>
          <a:lstStyle/>
          <a:p>
            <a:pPr algn="l"/>
            <a:r>
              <a:rPr lang="en-US" dirty="0"/>
              <a:t>Early action and </a:t>
            </a:r>
            <a:br>
              <a:rPr lang="en-US" dirty="0"/>
            </a:br>
            <a:r>
              <a:rPr lang="en-US" dirty="0"/>
              <a:t>forecast-based financing</a:t>
            </a:r>
          </a:p>
        </p:txBody>
      </p:sp>
      <p:sp>
        <p:nvSpPr>
          <p:cNvPr id="3" name="Subtitle 2">
            <a:extLst>
              <a:ext uri="{FF2B5EF4-FFF2-40B4-BE49-F238E27FC236}">
                <a16:creationId xmlns:a16="http://schemas.microsoft.com/office/drawing/2014/main" id="{FCF1A1CF-1CAF-D849-B453-2AF63AA6EEFD}"/>
              </a:ext>
            </a:extLst>
          </p:cNvPr>
          <p:cNvSpPr>
            <a:spLocks noGrp="1"/>
          </p:cNvSpPr>
          <p:nvPr>
            <p:ph type="subTitle" idx="4294967295"/>
          </p:nvPr>
        </p:nvSpPr>
        <p:spPr>
          <a:xfrm>
            <a:off x="1197204" y="4152900"/>
            <a:ext cx="8312150" cy="1655763"/>
          </a:xfrm>
          <a:prstGeom prst="rect">
            <a:avLst/>
          </a:prstGeom>
        </p:spPr>
        <p:txBody>
          <a:bodyPr/>
          <a:lstStyle/>
          <a:p>
            <a:pPr algn="l"/>
            <a:r>
              <a:rPr lang="en-US" dirty="0"/>
              <a:t>in the context of climate displacement</a:t>
            </a:r>
          </a:p>
        </p:txBody>
      </p:sp>
    </p:spTree>
    <p:extLst>
      <p:ext uri="{BB962C8B-B14F-4D97-AF65-F5344CB8AC3E}">
        <p14:creationId xmlns:p14="http://schemas.microsoft.com/office/powerpoint/2010/main" val="10115487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74D1C5-6445-2042-91D4-1E80A7E5B545}"/>
              </a:ext>
            </a:extLst>
          </p:cNvPr>
          <p:cNvSpPr>
            <a:spLocks noGrp="1"/>
          </p:cNvSpPr>
          <p:nvPr>
            <p:ph type="title"/>
          </p:nvPr>
        </p:nvSpPr>
        <p:spPr/>
        <p:txBody>
          <a:bodyPr>
            <a:normAutofit/>
          </a:bodyPr>
          <a:lstStyle/>
          <a:p>
            <a:r>
              <a:rPr lang="en-US" sz="3000" dirty="0"/>
              <a:t>We know a lot about the weather</a:t>
            </a:r>
          </a:p>
        </p:txBody>
      </p:sp>
      <p:sp>
        <p:nvSpPr>
          <p:cNvPr id="3" name="Content Placeholder 2">
            <a:extLst>
              <a:ext uri="{FF2B5EF4-FFF2-40B4-BE49-F238E27FC236}">
                <a16:creationId xmlns:a16="http://schemas.microsoft.com/office/drawing/2014/main" id="{45FF81BE-2463-9848-95EE-052075A23F6B}"/>
              </a:ext>
            </a:extLst>
          </p:cNvPr>
          <p:cNvSpPr>
            <a:spLocks noGrp="1"/>
          </p:cNvSpPr>
          <p:nvPr>
            <p:ph idx="1"/>
          </p:nvPr>
        </p:nvSpPr>
        <p:spPr>
          <a:xfrm>
            <a:off x="838199" y="1972581"/>
            <a:ext cx="5157248" cy="3709761"/>
          </a:xfrm>
        </p:spPr>
        <p:txBody>
          <a:bodyPr>
            <a:normAutofit fontScale="62500" lnSpcReduction="20000"/>
          </a:bodyPr>
          <a:lstStyle/>
          <a:p>
            <a:pPr>
              <a:lnSpc>
                <a:spcPct val="120000"/>
              </a:lnSpc>
            </a:pPr>
            <a:r>
              <a:rPr lang="en-AU" dirty="0"/>
              <a:t>There are systems in place which can </a:t>
            </a:r>
            <a:r>
              <a:rPr lang="en-AU" b="1" dirty="0"/>
              <a:t>forecast the location, intensity and likely impact </a:t>
            </a:r>
            <a:r>
              <a:rPr lang="en-AU" dirty="0"/>
              <a:t>of extreme climate-related events with a high degree of accuracy.</a:t>
            </a:r>
          </a:p>
          <a:p>
            <a:pPr>
              <a:lnSpc>
                <a:spcPct val="120000"/>
              </a:lnSpc>
            </a:pPr>
            <a:r>
              <a:rPr lang="en-AU" dirty="0"/>
              <a:t>We also have </a:t>
            </a:r>
            <a:r>
              <a:rPr lang="en-AU" b="1" dirty="0"/>
              <a:t>historical data </a:t>
            </a:r>
            <a:r>
              <a:rPr lang="en-AU" dirty="0"/>
              <a:t>and an understanding of </a:t>
            </a:r>
            <a:r>
              <a:rPr lang="en-AU" b="1" dirty="0"/>
              <a:t>past displacement patterns</a:t>
            </a:r>
            <a:r>
              <a:rPr lang="en-AU" dirty="0"/>
              <a:t>.</a:t>
            </a:r>
          </a:p>
          <a:p>
            <a:pPr>
              <a:lnSpc>
                <a:spcPct val="120000"/>
              </a:lnSpc>
            </a:pPr>
            <a:r>
              <a:rPr lang="en-US" dirty="0"/>
              <a:t>This provides a crucial window of opportunity to initiate </a:t>
            </a:r>
            <a:r>
              <a:rPr lang="en-US" b="1" dirty="0"/>
              <a:t>early action </a:t>
            </a:r>
            <a:r>
              <a:rPr lang="en-US" dirty="0"/>
              <a:t>ahead of disasters, to mitigate the risks of displacement.</a:t>
            </a:r>
          </a:p>
        </p:txBody>
      </p:sp>
      <p:pic>
        <p:nvPicPr>
          <p:cNvPr id="4" name="Picture 3">
            <a:extLst>
              <a:ext uri="{FF2B5EF4-FFF2-40B4-BE49-F238E27FC236}">
                <a16:creationId xmlns:a16="http://schemas.microsoft.com/office/drawing/2014/main" id="{CFC15FF9-9A71-5F4E-B800-0B4B6C117B4F}"/>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595968" y="1545215"/>
            <a:ext cx="4355549" cy="4359729"/>
          </a:xfrm>
          <a:prstGeom prst="rect">
            <a:avLst/>
          </a:prstGeom>
        </p:spPr>
      </p:pic>
    </p:spTree>
    <p:extLst>
      <p:ext uri="{BB962C8B-B14F-4D97-AF65-F5344CB8AC3E}">
        <p14:creationId xmlns:p14="http://schemas.microsoft.com/office/powerpoint/2010/main" val="2578804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4DD57-168E-9A43-AAB1-F4E751A2D2AC}"/>
              </a:ext>
            </a:extLst>
          </p:cNvPr>
          <p:cNvSpPr>
            <a:spLocks noGrp="1"/>
          </p:cNvSpPr>
          <p:nvPr>
            <p:ph type="title"/>
          </p:nvPr>
        </p:nvSpPr>
        <p:spPr>
          <a:xfrm>
            <a:off x="838199" y="459765"/>
            <a:ext cx="10044953" cy="776288"/>
          </a:xfrm>
        </p:spPr>
        <p:txBody>
          <a:bodyPr/>
          <a:lstStyle/>
          <a:p>
            <a:r>
              <a:rPr lang="en-US" sz="3000" dirty="0">
                <a:solidFill>
                  <a:schemeClr val="tx1"/>
                </a:solidFill>
              </a:rPr>
              <a:t>Forecast-based financing</a:t>
            </a:r>
          </a:p>
        </p:txBody>
      </p:sp>
      <p:sp>
        <p:nvSpPr>
          <p:cNvPr id="5" name="Round Diagonal Corner of Rectangle 4">
            <a:extLst>
              <a:ext uri="{FF2B5EF4-FFF2-40B4-BE49-F238E27FC236}">
                <a16:creationId xmlns:a16="http://schemas.microsoft.com/office/drawing/2014/main" id="{E1B699BB-2217-6241-A1CD-B97E13904DB7}"/>
              </a:ext>
            </a:extLst>
          </p:cNvPr>
          <p:cNvSpPr/>
          <p:nvPr/>
        </p:nvSpPr>
        <p:spPr>
          <a:xfrm>
            <a:off x="838199" y="1540488"/>
            <a:ext cx="4093029" cy="2567667"/>
          </a:xfrm>
          <a:prstGeom prst="round2DiagRect">
            <a:avLst/>
          </a:prstGeom>
          <a:solidFill>
            <a:schemeClr val="accent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solidFill>
                  <a:schemeClr val="bg2">
                    <a:lumMod val="25000"/>
                  </a:schemeClr>
                </a:solidFill>
              </a:rPr>
              <a:t>What is FbF?</a:t>
            </a:r>
            <a:br>
              <a:rPr lang="en-AU" dirty="0">
                <a:solidFill>
                  <a:schemeClr val="bg2">
                    <a:lumMod val="25000"/>
                  </a:schemeClr>
                </a:solidFill>
              </a:rPr>
            </a:br>
            <a:br>
              <a:rPr lang="en-AU" dirty="0">
                <a:solidFill>
                  <a:schemeClr val="bg2">
                    <a:lumMod val="25000"/>
                  </a:schemeClr>
                </a:solidFill>
              </a:rPr>
            </a:br>
            <a:r>
              <a:rPr lang="en-AU" dirty="0">
                <a:solidFill>
                  <a:schemeClr val="bg2">
                    <a:lumMod val="25000"/>
                  </a:schemeClr>
                </a:solidFill>
              </a:rPr>
              <a:t>Utilises </a:t>
            </a:r>
            <a:r>
              <a:rPr lang="en-AU" b="1" dirty="0">
                <a:solidFill>
                  <a:schemeClr val="bg2">
                    <a:lumMod val="25000"/>
                  </a:schemeClr>
                </a:solidFill>
              </a:rPr>
              <a:t>scientific forecasts </a:t>
            </a:r>
            <a:r>
              <a:rPr lang="en-AU" dirty="0">
                <a:solidFill>
                  <a:schemeClr val="bg2">
                    <a:lumMod val="25000"/>
                  </a:schemeClr>
                </a:solidFill>
              </a:rPr>
              <a:t>to predict weather and climate events and a </a:t>
            </a:r>
            <a:r>
              <a:rPr lang="en-AU" b="1" dirty="0">
                <a:solidFill>
                  <a:schemeClr val="bg2">
                    <a:lumMod val="25000"/>
                  </a:schemeClr>
                </a:solidFill>
              </a:rPr>
              <a:t>risk analysis </a:t>
            </a:r>
            <a:r>
              <a:rPr lang="en-AU" dirty="0">
                <a:solidFill>
                  <a:schemeClr val="bg2">
                    <a:lumMod val="25000"/>
                  </a:schemeClr>
                </a:solidFill>
              </a:rPr>
              <a:t>to identify targeted groups of people to receive </a:t>
            </a:r>
            <a:r>
              <a:rPr lang="en-AU" b="1" dirty="0">
                <a:solidFill>
                  <a:schemeClr val="bg2">
                    <a:lumMod val="25000"/>
                  </a:schemeClr>
                </a:solidFill>
              </a:rPr>
              <a:t>pre-allocated funds </a:t>
            </a:r>
            <a:r>
              <a:rPr lang="en-AU" dirty="0">
                <a:solidFill>
                  <a:schemeClr val="bg2">
                    <a:lumMod val="25000"/>
                  </a:schemeClr>
                </a:solidFill>
              </a:rPr>
              <a:t>even before the event has occurred. </a:t>
            </a:r>
          </a:p>
          <a:p>
            <a:endParaRPr lang="en-AU"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6" name="Rectangle 5">
            <a:extLst>
              <a:ext uri="{FF2B5EF4-FFF2-40B4-BE49-F238E27FC236}">
                <a16:creationId xmlns:a16="http://schemas.microsoft.com/office/drawing/2014/main" id="{6785A744-E4C0-6540-A170-2CEFE4C00BFE}"/>
              </a:ext>
            </a:extLst>
          </p:cNvPr>
          <p:cNvSpPr/>
          <p:nvPr/>
        </p:nvSpPr>
        <p:spPr>
          <a:xfrm>
            <a:off x="4931227" y="1236053"/>
            <a:ext cx="6422573" cy="3908762"/>
          </a:xfrm>
          <a:prstGeom prst="rect">
            <a:avLst/>
          </a:prstGeom>
        </p:spPr>
        <p:txBody>
          <a:bodyPr wrap="square">
            <a:spAutoFit/>
          </a:bodyPr>
          <a:lstStyle/>
          <a:p>
            <a:endParaRPr lang="en-AU" sz="2000" dirty="0">
              <a:latin typeface="Helvetica" pitchFamily="2" charset="0"/>
            </a:endParaRPr>
          </a:p>
          <a:p>
            <a:pPr marL="285750" indent="-285750">
              <a:spcAft>
                <a:spcPts val="1200"/>
              </a:spcAft>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Enables households and communities to initiate early action ahead of an anticipated weather event. </a:t>
            </a:r>
          </a:p>
          <a:p>
            <a:pPr marL="285750" indent="-285750">
              <a:spcAft>
                <a:spcPts val="1200"/>
              </a:spcAft>
              <a:buFont typeface="Arial" panose="020B0604020202020204" pitchFamily="34" charset="0"/>
              <a:buChar char="•"/>
            </a:pPr>
            <a:r>
              <a:rPr lang="en-AU" dirty="0">
                <a:latin typeface="Verdana" panose="020B0604030504040204" pitchFamily="34" charset="0"/>
                <a:ea typeface="Verdana" panose="020B0604030504040204" pitchFamily="34" charset="0"/>
                <a:cs typeface="Verdana" panose="020B0604030504040204" pitchFamily="34" charset="0"/>
              </a:rPr>
              <a:t>The funds are </a:t>
            </a:r>
            <a:r>
              <a:rPr lang="en-AU" b="1" dirty="0">
                <a:latin typeface="Verdana" panose="020B0604030504040204" pitchFamily="34" charset="0"/>
                <a:ea typeface="Verdana" panose="020B0604030504040204" pitchFamily="34" charset="0"/>
                <a:cs typeface="Verdana" panose="020B0604030504040204" pitchFamily="34" charset="0"/>
              </a:rPr>
              <a:t>automatically released </a:t>
            </a:r>
            <a:r>
              <a:rPr lang="en-AU" dirty="0">
                <a:latin typeface="Verdana" panose="020B0604030504040204" pitchFamily="34" charset="0"/>
                <a:ea typeface="Verdana" panose="020B0604030504040204" pitchFamily="34" charset="0"/>
                <a:cs typeface="Verdana" panose="020B0604030504040204" pitchFamily="34" charset="0"/>
              </a:rPr>
              <a:t>once a certain </a:t>
            </a:r>
            <a:r>
              <a:rPr lang="en-AU" b="1" dirty="0">
                <a:latin typeface="Verdana" panose="020B0604030504040204" pitchFamily="34" charset="0"/>
                <a:ea typeface="Verdana" panose="020B0604030504040204" pitchFamily="34" charset="0"/>
                <a:cs typeface="Verdana" panose="020B0604030504040204" pitchFamily="34" charset="0"/>
              </a:rPr>
              <a:t>hazard threshold </a:t>
            </a:r>
            <a:r>
              <a:rPr lang="en-AU" dirty="0">
                <a:latin typeface="Verdana" panose="020B0604030504040204" pitchFamily="34" charset="0"/>
                <a:ea typeface="Verdana" panose="020B0604030504040204" pitchFamily="34" charset="0"/>
                <a:cs typeface="Verdana" panose="020B0604030504040204" pitchFamily="34" charset="0"/>
              </a:rPr>
              <a:t>has been reached.</a:t>
            </a:r>
          </a:p>
          <a:p>
            <a:pPr marL="285750" indent="-285750">
              <a:spcAft>
                <a:spcPts val="1200"/>
              </a:spcAft>
              <a:buFont typeface="Arial" panose="020B0604020202020204" pitchFamily="34" charset="0"/>
              <a:buChar char="•"/>
            </a:pPr>
            <a:r>
              <a:rPr lang="en-AU" dirty="0">
                <a:latin typeface="Verdana" panose="020B0604030504040204" pitchFamily="34" charset="0"/>
                <a:ea typeface="Verdana" panose="020B0604030504040204" pitchFamily="34" charset="0"/>
                <a:cs typeface="Verdana" panose="020B0604030504040204" pitchFamily="34" charset="0"/>
              </a:rPr>
              <a:t>Key to FbF is the development of an </a:t>
            </a:r>
            <a:r>
              <a:rPr lang="en-AU" b="1" dirty="0">
                <a:latin typeface="Verdana" panose="020B0604030504040204" pitchFamily="34" charset="0"/>
                <a:ea typeface="Verdana" panose="020B0604030504040204" pitchFamily="34" charset="0"/>
                <a:cs typeface="Verdana" panose="020B0604030504040204" pitchFamily="34" charset="0"/>
              </a:rPr>
              <a:t>early action protocol (EAP)</a:t>
            </a:r>
            <a:r>
              <a:rPr lang="en-AU" dirty="0">
                <a:latin typeface="Verdana" panose="020B0604030504040204" pitchFamily="34" charset="0"/>
                <a:ea typeface="Verdana" panose="020B0604030504040204" pitchFamily="34" charset="0"/>
                <a:cs typeface="Verdana" panose="020B0604030504040204" pitchFamily="34" charset="0"/>
              </a:rPr>
              <a:t>, which outlines the tasks and responsibilities for that specific FbF project. </a:t>
            </a:r>
          </a:p>
          <a:p>
            <a:pPr marL="285750" indent="-285750">
              <a:spcAft>
                <a:spcPts val="1200"/>
              </a:spcAft>
              <a:buFont typeface="Arial" panose="020B0604020202020204" pitchFamily="34" charset="0"/>
              <a:buChar char="•"/>
            </a:pPr>
            <a:r>
              <a:rPr lang="en-AU" dirty="0">
                <a:latin typeface="Verdana" panose="020B0604030504040204" pitchFamily="34" charset="0"/>
                <a:ea typeface="Verdana" panose="020B0604030504040204" pitchFamily="34" charset="0"/>
                <a:cs typeface="Verdana" panose="020B0604030504040204" pitchFamily="34" charset="0"/>
              </a:rPr>
              <a:t>The EAP encompasses local context and knowledge, the specific forecast triggers, funding and </a:t>
            </a:r>
            <a:r>
              <a:rPr lang="en-AU" b="1" dirty="0">
                <a:latin typeface="Verdana" panose="020B0604030504040204" pitchFamily="34" charset="0"/>
                <a:ea typeface="Verdana" panose="020B0604030504040204" pitchFamily="34" charset="0"/>
                <a:cs typeface="Verdana" panose="020B0604030504040204" pitchFamily="34" charset="0"/>
              </a:rPr>
              <a:t>agreed upon early actions and measures</a:t>
            </a:r>
            <a:r>
              <a:rPr lang="en-AU" dirty="0">
                <a:latin typeface="Verdana" panose="020B0604030504040204" pitchFamily="34" charset="0"/>
                <a:ea typeface="Verdana" panose="020B0604030504040204" pitchFamily="34" charset="0"/>
                <a:cs typeface="Verdana" panose="020B0604030504040204" pitchFamily="34" charset="0"/>
              </a:rPr>
              <a:t>. </a:t>
            </a:r>
          </a:p>
        </p:txBody>
      </p:sp>
      <p:pic>
        <p:nvPicPr>
          <p:cNvPr id="8" name="Picture 7">
            <a:extLst>
              <a:ext uri="{FF2B5EF4-FFF2-40B4-BE49-F238E27FC236}">
                <a16:creationId xmlns:a16="http://schemas.microsoft.com/office/drawing/2014/main" id="{271C3A98-C0DF-794F-BDD4-C5A7BF8D0C5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518557" y="3962734"/>
            <a:ext cx="2137680" cy="2137680"/>
          </a:xfrm>
          <a:prstGeom prst="rect">
            <a:avLst/>
          </a:prstGeom>
        </p:spPr>
      </p:pic>
    </p:spTree>
    <p:extLst>
      <p:ext uri="{BB962C8B-B14F-4D97-AF65-F5344CB8AC3E}">
        <p14:creationId xmlns:p14="http://schemas.microsoft.com/office/powerpoint/2010/main" val="2200614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0FBD58-CD91-F64C-9631-E18BC2A160E6}"/>
              </a:ext>
            </a:extLst>
          </p:cNvPr>
          <p:cNvSpPr>
            <a:spLocks noGrp="1"/>
          </p:cNvSpPr>
          <p:nvPr>
            <p:ph type="title"/>
          </p:nvPr>
        </p:nvSpPr>
        <p:spPr>
          <a:xfrm>
            <a:off x="413656" y="272863"/>
            <a:ext cx="10044953" cy="776288"/>
          </a:xfrm>
        </p:spPr>
        <p:txBody>
          <a:bodyPr>
            <a:normAutofit/>
          </a:bodyPr>
          <a:lstStyle/>
          <a:p>
            <a:r>
              <a:rPr lang="en-US" sz="3000" dirty="0">
                <a:solidFill>
                  <a:schemeClr val="tx1"/>
                </a:solidFill>
              </a:rPr>
              <a:t>Examples of early action measures</a:t>
            </a:r>
          </a:p>
        </p:txBody>
      </p:sp>
      <p:sp>
        <p:nvSpPr>
          <p:cNvPr id="3" name="Content Placeholder 2">
            <a:extLst>
              <a:ext uri="{FF2B5EF4-FFF2-40B4-BE49-F238E27FC236}">
                <a16:creationId xmlns:a16="http://schemas.microsoft.com/office/drawing/2014/main" id="{A01EB759-D055-754C-8F6C-E555C9CCDD4E}"/>
              </a:ext>
            </a:extLst>
          </p:cNvPr>
          <p:cNvSpPr>
            <a:spLocks noGrp="1"/>
          </p:cNvSpPr>
          <p:nvPr>
            <p:ph idx="1"/>
          </p:nvPr>
        </p:nvSpPr>
        <p:spPr>
          <a:xfrm>
            <a:off x="413656" y="1098137"/>
            <a:ext cx="6689271" cy="5229864"/>
          </a:xfrm>
        </p:spPr>
        <p:txBody>
          <a:bodyPr>
            <a:normAutofit/>
          </a:bodyPr>
          <a:lstStyle/>
          <a:p>
            <a:pPr>
              <a:lnSpc>
                <a:spcPct val="120000"/>
              </a:lnSpc>
            </a:pPr>
            <a:r>
              <a:rPr lang="en-AU" sz="1600" dirty="0"/>
              <a:t>Securing or protecting homes, assets valuables and identity documents, medications</a:t>
            </a:r>
          </a:p>
          <a:p>
            <a:pPr>
              <a:lnSpc>
                <a:spcPct val="120000"/>
              </a:lnSpc>
            </a:pPr>
            <a:r>
              <a:rPr lang="en-AU" sz="1600" dirty="0"/>
              <a:t>Evacuation support </a:t>
            </a:r>
          </a:p>
          <a:p>
            <a:pPr>
              <a:lnSpc>
                <a:spcPct val="120000"/>
              </a:lnSpc>
            </a:pPr>
            <a:r>
              <a:rPr lang="en-AU" sz="1600" dirty="0"/>
              <a:t>Building adequate livestock shelters </a:t>
            </a:r>
          </a:p>
          <a:p>
            <a:pPr>
              <a:lnSpc>
                <a:spcPct val="120000"/>
              </a:lnSpc>
            </a:pPr>
            <a:r>
              <a:rPr lang="en-AU" sz="1600" dirty="0"/>
              <a:t>Evacuating livestock </a:t>
            </a:r>
          </a:p>
          <a:p>
            <a:pPr>
              <a:lnSpc>
                <a:spcPct val="120000"/>
              </a:lnSpc>
            </a:pPr>
            <a:r>
              <a:rPr lang="en-AU" sz="1600" dirty="0"/>
              <a:t>Building flood walls </a:t>
            </a:r>
          </a:p>
          <a:p>
            <a:pPr>
              <a:lnSpc>
                <a:spcPct val="120000"/>
              </a:lnSpc>
            </a:pPr>
            <a:r>
              <a:rPr lang="en-AU" sz="1600" dirty="0"/>
              <a:t>Buying medicine </a:t>
            </a:r>
          </a:p>
          <a:p>
            <a:pPr>
              <a:lnSpc>
                <a:spcPct val="120000"/>
              </a:lnSpc>
            </a:pPr>
            <a:r>
              <a:rPr lang="en-AU" sz="1600" dirty="0"/>
              <a:t>Distributing supplies </a:t>
            </a:r>
          </a:p>
          <a:p>
            <a:pPr>
              <a:lnSpc>
                <a:spcPct val="120000"/>
              </a:lnSpc>
            </a:pPr>
            <a:r>
              <a:rPr lang="en-AU" sz="1600" dirty="0"/>
              <a:t>Paying contractors to help prepare homes and land </a:t>
            </a:r>
          </a:p>
          <a:p>
            <a:pPr>
              <a:lnSpc>
                <a:spcPct val="120000"/>
              </a:lnSpc>
            </a:pPr>
            <a:r>
              <a:rPr lang="en-AU" sz="1600" dirty="0"/>
              <a:t>Purchasing emergency equipment and supplies, such as chainsaws, water purification tablets and water tanks. </a:t>
            </a:r>
          </a:p>
          <a:p>
            <a:pPr>
              <a:lnSpc>
                <a:spcPct val="120000"/>
              </a:lnSpc>
            </a:pPr>
            <a:r>
              <a:rPr lang="en-AU" sz="1600" dirty="0"/>
              <a:t>Disseminating information/community awareness campaigns</a:t>
            </a:r>
          </a:p>
        </p:txBody>
      </p:sp>
      <p:pic>
        <p:nvPicPr>
          <p:cNvPr id="5" name="Picture 4">
            <a:extLst>
              <a:ext uri="{FF2B5EF4-FFF2-40B4-BE49-F238E27FC236}">
                <a16:creationId xmlns:a16="http://schemas.microsoft.com/office/drawing/2014/main" id="{5757FD8E-D14C-8E4E-BAC2-81C902CE634B}"/>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06536" y="814068"/>
            <a:ext cx="4737645" cy="4737645"/>
          </a:xfrm>
          <a:prstGeom prst="rect">
            <a:avLst/>
          </a:prstGeom>
          <a:scene3d>
            <a:camera prst="orthographicFront">
              <a:rot lat="0" lon="10800000" rev="0"/>
            </a:camera>
            <a:lightRig rig="threePt" dir="t"/>
          </a:scene3d>
        </p:spPr>
      </p:pic>
    </p:spTree>
    <p:extLst>
      <p:ext uri="{BB962C8B-B14F-4D97-AF65-F5344CB8AC3E}">
        <p14:creationId xmlns:p14="http://schemas.microsoft.com/office/powerpoint/2010/main" val="1092819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F693FF-942F-E84B-A0DE-054AD58365C6}"/>
              </a:ext>
            </a:extLst>
          </p:cNvPr>
          <p:cNvSpPr>
            <a:spLocks noGrp="1"/>
          </p:cNvSpPr>
          <p:nvPr>
            <p:ph type="title"/>
          </p:nvPr>
        </p:nvSpPr>
        <p:spPr>
          <a:xfrm>
            <a:off x="478971" y="195943"/>
            <a:ext cx="10531536" cy="776288"/>
          </a:xfrm>
        </p:spPr>
        <p:txBody>
          <a:bodyPr>
            <a:noAutofit/>
          </a:bodyPr>
          <a:lstStyle/>
          <a:p>
            <a:r>
              <a:rPr lang="en-US" sz="3000" dirty="0">
                <a:solidFill>
                  <a:schemeClr val="tx1"/>
                </a:solidFill>
              </a:rPr>
              <a:t>How does FbF mitigate climate-related displacement?</a:t>
            </a:r>
          </a:p>
        </p:txBody>
      </p:sp>
      <p:sp>
        <p:nvSpPr>
          <p:cNvPr id="3" name="Content Placeholder 2">
            <a:extLst>
              <a:ext uri="{FF2B5EF4-FFF2-40B4-BE49-F238E27FC236}">
                <a16:creationId xmlns:a16="http://schemas.microsoft.com/office/drawing/2014/main" id="{2381D3A9-4F6D-394E-BB58-9839A076AC63}"/>
              </a:ext>
            </a:extLst>
          </p:cNvPr>
          <p:cNvSpPr>
            <a:spLocks noGrp="1"/>
          </p:cNvSpPr>
          <p:nvPr>
            <p:ph idx="1"/>
          </p:nvPr>
        </p:nvSpPr>
        <p:spPr>
          <a:xfrm>
            <a:off x="478971" y="1307259"/>
            <a:ext cx="7358743" cy="4243481"/>
          </a:xfrm>
        </p:spPr>
        <p:txBody>
          <a:bodyPr>
            <a:normAutofit fontScale="85000" lnSpcReduction="10000"/>
          </a:bodyPr>
          <a:lstStyle/>
          <a:p>
            <a:pPr>
              <a:lnSpc>
                <a:spcPct val="120000"/>
              </a:lnSpc>
              <a:spcBef>
                <a:spcPts val="2200"/>
              </a:spcBef>
            </a:pPr>
            <a:r>
              <a:rPr lang="en-US" sz="2000" b="1" dirty="0"/>
              <a:t>Preventing unnecessary displacement: </a:t>
            </a:r>
            <a:r>
              <a:rPr lang="en-US" sz="2000" dirty="0"/>
              <a:t>protection of </a:t>
            </a:r>
            <a:r>
              <a:rPr lang="en-AU" sz="2000" dirty="0"/>
              <a:t>housing, critical infrastructure, crop and livestock so people can remain in their homes.</a:t>
            </a:r>
          </a:p>
          <a:p>
            <a:pPr>
              <a:lnSpc>
                <a:spcPct val="120000"/>
              </a:lnSpc>
              <a:spcBef>
                <a:spcPts val="2200"/>
              </a:spcBef>
            </a:pPr>
            <a:r>
              <a:rPr lang="en-AU" sz="2000" b="1" dirty="0"/>
              <a:t>Safer evacuation and immediate response: </a:t>
            </a:r>
            <a:r>
              <a:rPr lang="en-AU" sz="2000" dirty="0"/>
              <a:t>volunteer training, dissemination of early warning messages prepositioning food / water / equipment to evacuation shelters, protection measures for vulnerable groups.</a:t>
            </a:r>
          </a:p>
          <a:p>
            <a:pPr>
              <a:lnSpc>
                <a:spcPct val="120000"/>
              </a:lnSpc>
              <a:spcBef>
                <a:spcPts val="2200"/>
              </a:spcBef>
            </a:pPr>
            <a:r>
              <a:rPr lang="en-AU" sz="2000" b="1" dirty="0"/>
              <a:t>Supporting durable solutions and preventing protracted displacement: </a:t>
            </a:r>
            <a:r>
              <a:rPr lang="en-AU" sz="2000" dirty="0"/>
              <a:t>anticipating and resolving potential needs and barriers that may prolong displacement such as protecting necessary legal documentation to quickly any resolve housing, land and property issues, ensuring livelihoods are protected.</a:t>
            </a:r>
            <a:endParaRPr lang="en-AU" sz="2000" b="1" dirty="0"/>
          </a:p>
        </p:txBody>
      </p:sp>
      <p:pic>
        <p:nvPicPr>
          <p:cNvPr id="4" name="Picture 3">
            <a:extLst>
              <a:ext uri="{FF2B5EF4-FFF2-40B4-BE49-F238E27FC236}">
                <a16:creationId xmlns:a16="http://schemas.microsoft.com/office/drawing/2014/main" id="{D01BBCF1-B61C-1B4A-B7DF-76FA0E3E49B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159220" y="3187218"/>
            <a:ext cx="1193612" cy="1193612"/>
          </a:xfrm>
          <a:prstGeom prst="rect">
            <a:avLst/>
          </a:prstGeom>
        </p:spPr>
      </p:pic>
      <p:pic>
        <p:nvPicPr>
          <p:cNvPr id="5" name="Picture 4">
            <a:extLst>
              <a:ext uri="{FF2B5EF4-FFF2-40B4-BE49-F238E27FC236}">
                <a16:creationId xmlns:a16="http://schemas.microsoft.com/office/drawing/2014/main" id="{0ECCB942-9A3F-D44E-985E-4FF29BF9AA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517195" y="1476944"/>
            <a:ext cx="2476068" cy="1710274"/>
          </a:xfrm>
          <a:prstGeom prst="rect">
            <a:avLst/>
          </a:prstGeom>
        </p:spPr>
      </p:pic>
      <p:pic>
        <p:nvPicPr>
          <p:cNvPr id="6" name="Picture 5">
            <a:extLst>
              <a:ext uri="{FF2B5EF4-FFF2-40B4-BE49-F238E27FC236}">
                <a16:creationId xmlns:a16="http://schemas.microsoft.com/office/drawing/2014/main" id="{9DD9A2F5-263F-5B47-812E-5103863FC7F1}"/>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20493" y="4136556"/>
            <a:ext cx="1357228" cy="1355927"/>
          </a:xfrm>
          <a:prstGeom prst="rect">
            <a:avLst/>
          </a:prstGeom>
        </p:spPr>
      </p:pic>
    </p:spTree>
    <p:extLst>
      <p:ext uri="{BB962C8B-B14F-4D97-AF65-F5344CB8AC3E}">
        <p14:creationId xmlns:p14="http://schemas.microsoft.com/office/powerpoint/2010/main" val="3447710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CCA61-B3B8-6D4A-B709-645DFB3169FB}"/>
              </a:ext>
            </a:extLst>
          </p:cNvPr>
          <p:cNvSpPr>
            <a:spLocks noGrp="1"/>
          </p:cNvSpPr>
          <p:nvPr>
            <p:ph type="title"/>
          </p:nvPr>
        </p:nvSpPr>
        <p:spPr>
          <a:xfrm>
            <a:off x="838200" y="261516"/>
            <a:ext cx="10080812" cy="839041"/>
          </a:xfrm>
        </p:spPr>
        <p:txBody>
          <a:bodyPr>
            <a:normAutofit/>
          </a:bodyPr>
          <a:lstStyle/>
          <a:p>
            <a:r>
              <a:rPr lang="en-US" sz="3000" dirty="0">
                <a:solidFill>
                  <a:schemeClr val="tx1"/>
                </a:solidFill>
              </a:rPr>
              <a:t>Recommendations for effective FbF:</a:t>
            </a:r>
          </a:p>
        </p:txBody>
      </p:sp>
      <p:sp>
        <p:nvSpPr>
          <p:cNvPr id="4" name="Content Placeholder 3">
            <a:extLst>
              <a:ext uri="{FF2B5EF4-FFF2-40B4-BE49-F238E27FC236}">
                <a16:creationId xmlns:a16="http://schemas.microsoft.com/office/drawing/2014/main" id="{9362A968-0081-8042-B97F-2F3F5DC69168}"/>
              </a:ext>
            </a:extLst>
          </p:cNvPr>
          <p:cNvSpPr>
            <a:spLocks noGrp="1"/>
          </p:cNvSpPr>
          <p:nvPr>
            <p:ph sz="half" idx="1"/>
          </p:nvPr>
        </p:nvSpPr>
        <p:spPr>
          <a:xfrm>
            <a:off x="838200" y="1253331"/>
            <a:ext cx="5181600" cy="4351338"/>
          </a:xfrm>
        </p:spPr>
        <p:txBody>
          <a:bodyPr>
            <a:normAutofit/>
          </a:bodyPr>
          <a:lstStyle/>
          <a:p>
            <a:pPr>
              <a:lnSpc>
                <a:spcPct val="110000"/>
              </a:lnSpc>
            </a:pPr>
            <a:r>
              <a:rPr lang="en-US" sz="2400" dirty="0"/>
              <a:t>Engagement with local communities</a:t>
            </a:r>
          </a:p>
          <a:p>
            <a:pPr>
              <a:lnSpc>
                <a:spcPct val="110000"/>
              </a:lnSpc>
            </a:pPr>
            <a:r>
              <a:rPr lang="en-US" sz="2400" dirty="0"/>
              <a:t>Inclusive planning</a:t>
            </a:r>
          </a:p>
          <a:p>
            <a:pPr>
              <a:lnSpc>
                <a:spcPct val="110000"/>
              </a:lnSpc>
            </a:pPr>
            <a:r>
              <a:rPr lang="en-US" sz="2400" dirty="0"/>
              <a:t>Integration of local and traditional knowledge</a:t>
            </a:r>
          </a:p>
          <a:p>
            <a:pPr>
              <a:lnSpc>
                <a:spcPct val="110000"/>
              </a:lnSpc>
            </a:pPr>
            <a:r>
              <a:rPr lang="en-US" sz="2400" dirty="0"/>
              <a:t>“Actionable” early warning information</a:t>
            </a:r>
          </a:p>
          <a:p>
            <a:pPr>
              <a:lnSpc>
                <a:spcPct val="110000"/>
              </a:lnSpc>
            </a:pPr>
            <a:r>
              <a:rPr lang="en-US" sz="2400" dirty="0"/>
              <a:t>Support for people to remain in their homes</a:t>
            </a:r>
          </a:p>
          <a:p>
            <a:pPr>
              <a:lnSpc>
                <a:spcPct val="110000"/>
              </a:lnSpc>
            </a:pPr>
            <a:endParaRPr lang="en-US" sz="2400" dirty="0"/>
          </a:p>
          <a:p>
            <a:pPr marL="0" indent="0">
              <a:lnSpc>
                <a:spcPct val="110000"/>
              </a:lnSpc>
              <a:buNone/>
            </a:pPr>
            <a:endParaRPr lang="en-US" sz="2400" dirty="0"/>
          </a:p>
        </p:txBody>
      </p:sp>
      <p:sp>
        <p:nvSpPr>
          <p:cNvPr id="5" name="Content Placeholder 4">
            <a:extLst>
              <a:ext uri="{FF2B5EF4-FFF2-40B4-BE49-F238E27FC236}">
                <a16:creationId xmlns:a16="http://schemas.microsoft.com/office/drawing/2014/main" id="{544A3393-21DE-4944-9359-E22AA1818630}"/>
              </a:ext>
            </a:extLst>
          </p:cNvPr>
          <p:cNvSpPr>
            <a:spLocks noGrp="1"/>
          </p:cNvSpPr>
          <p:nvPr>
            <p:ph sz="half" idx="2"/>
          </p:nvPr>
        </p:nvSpPr>
        <p:spPr>
          <a:xfrm>
            <a:off x="5878606" y="1406105"/>
            <a:ext cx="5181600" cy="4351338"/>
          </a:xfrm>
        </p:spPr>
        <p:txBody>
          <a:bodyPr>
            <a:normAutofit/>
          </a:bodyPr>
          <a:lstStyle/>
          <a:p>
            <a:pPr>
              <a:lnSpc>
                <a:spcPct val="110000"/>
              </a:lnSpc>
            </a:pPr>
            <a:r>
              <a:rPr lang="en-US" sz="2400" dirty="0"/>
              <a:t>Promotion of safe evacuation</a:t>
            </a:r>
          </a:p>
          <a:p>
            <a:pPr>
              <a:lnSpc>
                <a:spcPct val="110000"/>
              </a:lnSpc>
            </a:pPr>
            <a:r>
              <a:rPr lang="en-US" sz="2400" dirty="0"/>
              <a:t>Promotion of risk knowledge and awareness</a:t>
            </a:r>
          </a:p>
          <a:p>
            <a:pPr>
              <a:lnSpc>
                <a:spcPct val="110000"/>
              </a:lnSpc>
            </a:pPr>
            <a:r>
              <a:rPr lang="en-US" sz="2400" dirty="0"/>
              <a:t>Development of long term strategies beyond response</a:t>
            </a:r>
          </a:p>
          <a:p>
            <a:pPr>
              <a:lnSpc>
                <a:spcPct val="110000"/>
              </a:lnSpc>
            </a:pPr>
            <a:r>
              <a:rPr lang="en-US" sz="2400" dirty="0"/>
              <a:t>Advocating for FbF</a:t>
            </a:r>
          </a:p>
        </p:txBody>
      </p:sp>
      <p:pic>
        <p:nvPicPr>
          <p:cNvPr id="6" name="Picture 5">
            <a:extLst>
              <a:ext uri="{FF2B5EF4-FFF2-40B4-BE49-F238E27FC236}">
                <a16:creationId xmlns:a16="http://schemas.microsoft.com/office/drawing/2014/main" id="{DA260056-1518-B04C-BC44-580775E8AFA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31429" y="4125686"/>
            <a:ext cx="2732314" cy="2732314"/>
          </a:xfrm>
          <a:prstGeom prst="rect">
            <a:avLst/>
          </a:prstGeom>
        </p:spPr>
      </p:pic>
    </p:spTree>
    <p:extLst>
      <p:ext uri="{BB962C8B-B14F-4D97-AF65-F5344CB8AC3E}">
        <p14:creationId xmlns:p14="http://schemas.microsoft.com/office/powerpoint/2010/main" val="2336072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BEC1C-1A5C-FC4B-9368-6C1BF30FCE37}"/>
              </a:ext>
            </a:extLst>
          </p:cNvPr>
          <p:cNvSpPr>
            <a:spLocks noGrp="1"/>
          </p:cNvSpPr>
          <p:nvPr>
            <p:ph type="ctrTitle" idx="4294967295"/>
          </p:nvPr>
        </p:nvSpPr>
        <p:spPr>
          <a:xfrm>
            <a:off x="546755" y="1041400"/>
            <a:ext cx="9144000" cy="2387600"/>
          </a:xfrm>
          <a:prstGeom prst="rect">
            <a:avLst/>
          </a:prstGeom>
        </p:spPr>
        <p:txBody>
          <a:bodyPr/>
          <a:lstStyle/>
          <a:p>
            <a:pPr algn="l"/>
            <a:r>
              <a:rPr lang="en-US" dirty="0"/>
              <a:t>Applying a climate and displacement lens</a:t>
            </a:r>
          </a:p>
        </p:txBody>
      </p:sp>
      <p:sp>
        <p:nvSpPr>
          <p:cNvPr id="3" name="Subtitle 2">
            <a:extLst>
              <a:ext uri="{FF2B5EF4-FFF2-40B4-BE49-F238E27FC236}">
                <a16:creationId xmlns:a16="http://schemas.microsoft.com/office/drawing/2014/main" id="{FCF1A1CF-1CAF-D849-B453-2AF63AA6EEFD}"/>
              </a:ext>
            </a:extLst>
          </p:cNvPr>
          <p:cNvSpPr>
            <a:spLocks noGrp="1"/>
          </p:cNvSpPr>
          <p:nvPr>
            <p:ph type="subTitle" idx="4294967295"/>
          </p:nvPr>
        </p:nvSpPr>
        <p:spPr>
          <a:xfrm>
            <a:off x="546755" y="3557588"/>
            <a:ext cx="8312150" cy="1655762"/>
          </a:xfrm>
          <a:prstGeom prst="rect">
            <a:avLst/>
          </a:prstGeom>
        </p:spPr>
        <p:txBody>
          <a:bodyPr/>
          <a:lstStyle/>
          <a:p>
            <a:pPr algn="l"/>
            <a:r>
              <a:rPr lang="en-US" dirty="0"/>
              <a:t>to </a:t>
            </a:r>
            <a:r>
              <a:rPr lang="en-US" dirty="0" err="1"/>
              <a:t>programmes</a:t>
            </a:r>
            <a:r>
              <a:rPr lang="en-US" dirty="0"/>
              <a:t> and operations</a:t>
            </a:r>
          </a:p>
        </p:txBody>
      </p:sp>
    </p:spTree>
    <p:extLst>
      <p:ext uri="{BB962C8B-B14F-4D97-AF65-F5344CB8AC3E}">
        <p14:creationId xmlns:p14="http://schemas.microsoft.com/office/powerpoint/2010/main" val="4039825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9FD8-48DC-6643-81EC-49DDEF327C9D}"/>
              </a:ext>
            </a:extLst>
          </p:cNvPr>
          <p:cNvSpPr>
            <a:spLocks noGrp="1"/>
          </p:cNvSpPr>
          <p:nvPr>
            <p:ph type="title"/>
          </p:nvPr>
        </p:nvSpPr>
        <p:spPr>
          <a:xfrm>
            <a:off x="2783404" y="541460"/>
            <a:ext cx="6028426" cy="1207654"/>
          </a:xfrm>
        </p:spPr>
        <p:txBody>
          <a:bodyPr>
            <a:noAutofit/>
          </a:bodyPr>
          <a:lstStyle/>
          <a:p>
            <a:r>
              <a:rPr lang="en-US" sz="2800" dirty="0"/>
              <a:t>IFRC guidance and tools </a:t>
            </a:r>
            <a:br>
              <a:rPr lang="en-US" sz="2800" dirty="0"/>
            </a:br>
            <a:r>
              <a:rPr lang="en-US" sz="1800" dirty="0"/>
              <a:t>on early action and FbF</a:t>
            </a:r>
            <a:endParaRPr lang="en-US" sz="2800" dirty="0"/>
          </a:p>
        </p:txBody>
      </p:sp>
      <p:pic>
        <p:nvPicPr>
          <p:cNvPr id="5" name="Picture 4">
            <a:extLst>
              <a:ext uri="{FF2B5EF4-FFF2-40B4-BE49-F238E27FC236}">
                <a16:creationId xmlns:a16="http://schemas.microsoft.com/office/drawing/2014/main" id="{63D0FFE2-6E90-8D45-A30F-D6B08079A4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446" y="112385"/>
            <a:ext cx="2152292" cy="2152292"/>
          </a:xfrm>
          <a:prstGeom prst="rect">
            <a:avLst/>
          </a:prstGeom>
        </p:spPr>
      </p:pic>
      <p:sp>
        <p:nvSpPr>
          <p:cNvPr id="3" name="Rectangle 2">
            <a:extLst>
              <a:ext uri="{FF2B5EF4-FFF2-40B4-BE49-F238E27FC236}">
                <a16:creationId xmlns:a16="http://schemas.microsoft.com/office/drawing/2014/main" id="{C84BACFD-6699-A84E-8A26-190082861BCE}"/>
              </a:ext>
            </a:extLst>
          </p:cNvPr>
          <p:cNvSpPr/>
          <p:nvPr/>
        </p:nvSpPr>
        <p:spPr>
          <a:xfrm>
            <a:off x="990599" y="2439446"/>
            <a:ext cx="6716486" cy="2862322"/>
          </a:xfrm>
          <a:prstGeom prst="rect">
            <a:avLst/>
          </a:prstGeom>
        </p:spPr>
        <p:txBody>
          <a:bodyPr wrap="square">
            <a:spAutoFit/>
          </a:bodyPr>
          <a:lstStyle/>
          <a:p>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Forecast- Based Financing and Disaster Displacement: Acting Early to Reduce the Humanitarian Impacts of Displacement, (IFRC, Climate Centre, 2020)</a:t>
            </a:r>
          </a:p>
          <a:p>
            <a:endParaRPr lang="en-AU" dirty="0">
              <a:solidFill>
                <a:srgbClr val="211D1E"/>
              </a:solidFill>
              <a:latin typeface="Verdana" panose="020B0604030504040204" pitchFamily="34" charset="0"/>
              <a:ea typeface="Verdana" panose="020B0604030504040204" pitchFamily="34" charset="0"/>
              <a:cs typeface="Verdana" panose="020B0604030504040204" pitchFamily="34" charset="0"/>
            </a:endParaRPr>
          </a:p>
          <a:p>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Forecast-based Financing Practitioners Manual (IFRC, RCRC Climate Centre and German Red Cross, 2020)</a:t>
            </a:r>
          </a:p>
          <a:p>
            <a:endParaRPr lang="en-AU" dirty="0">
              <a:solidFill>
                <a:srgbClr val="211D1E"/>
              </a:solidFill>
              <a:latin typeface="Verdana" panose="020B0604030504040204" pitchFamily="34" charset="0"/>
              <a:ea typeface="Verdana" panose="020B0604030504040204" pitchFamily="34" charset="0"/>
              <a:cs typeface="Verdana" panose="020B0604030504040204" pitchFamily="34" charset="0"/>
            </a:endParaRPr>
          </a:p>
          <a:p>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Practical Guide to Seasonal Forecasts (RCRC Climate Centre, 2019)</a:t>
            </a:r>
          </a:p>
          <a:p>
            <a:endParaRPr lang="en-AU" dirty="0">
              <a:solidFill>
                <a:srgbClr val="211D1E"/>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EDC7A3B0-7419-5A4A-AE1C-9280870D396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300000">
            <a:off x="7877675" y="1601875"/>
            <a:ext cx="2860808" cy="4032045"/>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49400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BEC1C-1A5C-FC4B-9368-6C1BF30FCE37}"/>
              </a:ext>
            </a:extLst>
          </p:cNvPr>
          <p:cNvSpPr>
            <a:spLocks noGrp="1"/>
          </p:cNvSpPr>
          <p:nvPr>
            <p:ph type="ctrTitle" idx="4294967295"/>
          </p:nvPr>
        </p:nvSpPr>
        <p:spPr>
          <a:xfrm>
            <a:off x="1112363" y="1041400"/>
            <a:ext cx="9144000" cy="2387600"/>
          </a:xfrm>
          <a:prstGeom prst="rect">
            <a:avLst/>
          </a:prstGeom>
        </p:spPr>
        <p:txBody>
          <a:bodyPr>
            <a:normAutofit/>
          </a:bodyPr>
          <a:lstStyle/>
          <a:p>
            <a:pPr algn="l"/>
            <a:r>
              <a:rPr lang="en-US" dirty="0"/>
              <a:t>Disaster preparedness and response</a:t>
            </a:r>
          </a:p>
        </p:txBody>
      </p:sp>
      <p:sp>
        <p:nvSpPr>
          <p:cNvPr id="3" name="Subtitle 2">
            <a:extLst>
              <a:ext uri="{FF2B5EF4-FFF2-40B4-BE49-F238E27FC236}">
                <a16:creationId xmlns:a16="http://schemas.microsoft.com/office/drawing/2014/main" id="{FCF1A1CF-1CAF-D849-B453-2AF63AA6EEFD}"/>
              </a:ext>
            </a:extLst>
          </p:cNvPr>
          <p:cNvSpPr>
            <a:spLocks noGrp="1"/>
          </p:cNvSpPr>
          <p:nvPr>
            <p:ph type="subTitle" idx="4294967295"/>
          </p:nvPr>
        </p:nvSpPr>
        <p:spPr>
          <a:xfrm>
            <a:off x="1112363" y="3557588"/>
            <a:ext cx="8312150" cy="1655762"/>
          </a:xfrm>
          <a:prstGeom prst="rect">
            <a:avLst/>
          </a:prstGeom>
        </p:spPr>
        <p:txBody>
          <a:bodyPr/>
          <a:lstStyle/>
          <a:p>
            <a:pPr algn="l"/>
            <a:r>
              <a:rPr lang="en-US" dirty="0"/>
              <a:t>in the context of climate-related displacement</a:t>
            </a:r>
          </a:p>
        </p:txBody>
      </p:sp>
    </p:spTree>
    <p:extLst>
      <p:ext uri="{BB962C8B-B14F-4D97-AF65-F5344CB8AC3E}">
        <p14:creationId xmlns:p14="http://schemas.microsoft.com/office/powerpoint/2010/main" val="37545410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F1CF-E020-6D49-9AA4-7B3D879724D2}"/>
              </a:ext>
            </a:extLst>
          </p:cNvPr>
          <p:cNvSpPr>
            <a:spLocks noGrp="1"/>
          </p:cNvSpPr>
          <p:nvPr>
            <p:ph type="title"/>
          </p:nvPr>
        </p:nvSpPr>
        <p:spPr>
          <a:xfrm>
            <a:off x="838200" y="261516"/>
            <a:ext cx="10080812" cy="839041"/>
          </a:xfrm>
        </p:spPr>
        <p:txBody>
          <a:bodyPr>
            <a:noAutofit/>
          </a:bodyPr>
          <a:lstStyle/>
          <a:p>
            <a:r>
              <a:rPr lang="en-US" sz="3000" dirty="0">
                <a:solidFill>
                  <a:schemeClr val="tx1"/>
                </a:solidFill>
              </a:rPr>
              <a:t>Addressing displacement</a:t>
            </a:r>
          </a:p>
        </p:txBody>
      </p:sp>
      <p:sp>
        <p:nvSpPr>
          <p:cNvPr id="3" name="Content Placeholder 2">
            <a:extLst>
              <a:ext uri="{FF2B5EF4-FFF2-40B4-BE49-F238E27FC236}">
                <a16:creationId xmlns:a16="http://schemas.microsoft.com/office/drawing/2014/main" id="{82972427-0D6D-8947-903C-C56452FC4CA4}"/>
              </a:ext>
            </a:extLst>
          </p:cNvPr>
          <p:cNvSpPr>
            <a:spLocks noGrp="1"/>
          </p:cNvSpPr>
          <p:nvPr>
            <p:ph sz="half" idx="1"/>
          </p:nvPr>
        </p:nvSpPr>
        <p:spPr>
          <a:xfrm>
            <a:off x="838200" y="1586299"/>
            <a:ext cx="5042780" cy="1218356"/>
          </a:xfrm>
        </p:spPr>
        <p:txBody>
          <a:bodyPr>
            <a:normAutofit/>
          </a:bodyPr>
          <a:lstStyle/>
          <a:p>
            <a:pPr marL="0" indent="0">
              <a:buNone/>
            </a:pPr>
            <a:r>
              <a:rPr lang="en-US" sz="1800" dirty="0"/>
              <a:t>The Movement has been preparing and responding to displacement situations throughout its history.</a:t>
            </a:r>
          </a:p>
        </p:txBody>
      </p:sp>
      <p:sp>
        <p:nvSpPr>
          <p:cNvPr id="9" name="Rectangle 8">
            <a:extLst>
              <a:ext uri="{FF2B5EF4-FFF2-40B4-BE49-F238E27FC236}">
                <a16:creationId xmlns:a16="http://schemas.microsoft.com/office/drawing/2014/main" id="{C48BDE73-46F3-3844-883F-385C8FD972CE}"/>
              </a:ext>
            </a:extLst>
          </p:cNvPr>
          <p:cNvSpPr/>
          <p:nvPr/>
        </p:nvSpPr>
        <p:spPr>
          <a:xfrm>
            <a:off x="5028471" y="3517375"/>
            <a:ext cx="4958443" cy="1754326"/>
          </a:xfrm>
          <a:prstGeom prst="rect">
            <a:avLst/>
          </a:prstGeom>
        </p:spPr>
        <p:txBody>
          <a:bodyPr wrap="square">
            <a:spAutoFit/>
          </a:bodyPr>
          <a:lstStyle/>
          <a:p>
            <a:br>
              <a:rPr lang="en-AU" dirty="0">
                <a:latin typeface="Helvetica" pitchFamily="2" charset="0"/>
              </a:rPr>
            </a:br>
            <a:r>
              <a:rPr lang="en-AU"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In disaster settings, this has traditionally focussed on preparing for </a:t>
            </a:r>
            <a:r>
              <a:rPr lang="en-AU"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evacuations</a:t>
            </a:r>
            <a:r>
              <a:rPr lang="en-AU"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and supporting displaced people living in </a:t>
            </a:r>
            <a:r>
              <a:rPr lang="en-AU"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camps</a:t>
            </a:r>
            <a:r>
              <a:rPr lang="en-AU"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and </a:t>
            </a:r>
            <a:r>
              <a:rPr lang="en-AU"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temporary settlements</a:t>
            </a:r>
            <a:r>
              <a:rPr lang="en-AU"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often in </a:t>
            </a:r>
            <a:r>
              <a:rPr lang="en-AU"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rural areas</a:t>
            </a:r>
            <a:r>
              <a:rPr lang="en-AU"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 </a:t>
            </a:r>
            <a:endParaRPr lang="en-AU" dirty="0">
              <a:solidFill>
                <a:schemeClr val="bg2">
                  <a:lumMod val="25000"/>
                </a:schemeClr>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10" name="Picture 9">
            <a:extLst>
              <a:ext uri="{FF2B5EF4-FFF2-40B4-BE49-F238E27FC236}">
                <a16:creationId xmlns:a16="http://schemas.microsoft.com/office/drawing/2014/main" id="{A9B4A03D-634F-CA49-AF0B-C9C88D878B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7582" y="2383873"/>
            <a:ext cx="3338946" cy="3338946"/>
          </a:xfrm>
          <a:prstGeom prst="rect">
            <a:avLst/>
          </a:prstGeom>
        </p:spPr>
      </p:pic>
      <p:pic>
        <p:nvPicPr>
          <p:cNvPr id="11" name="Picture 10">
            <a:extLst>
              <a:ext uri="{FF2B5EF4-FFF2-40B4-BE49-F238E27FC236}">
                <a16:creationId xmlns:a16="http://schemas.microsoft.com/office/drawing/2014/main" id="{F2B9CCEE-8AE0-3741-ACFA-A909280961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013219" y="681036"/>
            <a:ext cx="2988946" cy="2986080"/>
          </a:xfrm>
          <a:prstGeom prst="rect">
            <a:avLst/>
          </a:prstGeom>
        </p:spPr>
      </p:pic>
    </p:spTree>
    <p:extLst>
      <p:ext uri="{BB962C8B-B14F-4D97-AF65-F5344CB8AC3E}">
        <p14:creationId xmlns:p14="http://schemas.microsoft.com/office/powerpoint/2010/main" val="3662967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A2E913D-8057-064C-B069-91A572682A1B}"/>
              </a:ext>
            </a:extLst>
          </p:cNvPr>
          <p:cNvPicPr>
            <a:picLocks noChangeAspect="1"/>
          </p:cNvPicPr>
          <p:nvPr/>
        </p:nvPicPr>
        <p:blipFill>
          <a:blip r:embed="rId3" cstate="print">
            <a:alphaModFix/>
            <a:extLst>
              <a:ext uri="{28A0092B-C50C-407E-A947-70E740481C1C}">
                <a14:useLocalDpi xmlns:a14="http://schemas.microsoft.com/office/drawing/2010/main"/>
              </a:ext>
            </a:extLst>
          </a:blip>
          <a:stretch>
            <a:fillRect/>
          </a:stretch>
        </p:blipFill>
        <p:spPr>
          <a:xfrm>
            <a:off x="3367813" y="5557499"/>
            <a:ext cx="923330" cy="923330"/>
          </a:xfrm>
          <a:prstGeom prst="rect">
            <a:avLst/>
          </a:prstGeom>
        </p:spPr>
      </p:pic>
      <p:sp>
        <p:nvSpPr>
          <p:cNvPr id="2" name="Title 1">
            <a:extLst>
              <a:ext uri="{FF2B5EF4-FFF2-40B4-BE49-F238E27FC236}">
                <a16:creationId xmlns:a16="http://schemas.microsoft.com/office/drawing/2014/main" id="{DA77580D-3748-1E40-921E-F85F6C6CC2AD}"/>
              </a:ext>
            </a:extLst>
          </p:cNvPr>
          <p:cNvSpPr>
            <a:spLocks noGrp="1"/>
          </p:cNvSpPr>
          <p:nvPr>
            <p:ph type="title"/>
          </p:nvPr>
        </p:nvSpPr>
        <p:spPr>
          <a:xfrm>
            <a:off x="429986" y="400750"/>
            <a:ext cx="10044953" cy="776288"/>
          </a:xfrm>
        </p:spPr>
        <p:txBody>
          <a:bodyPr>
            <a:noAutofit/>
          </a:bodyPr>
          <a:lstStyle/>
          <a:p>
            <a:r>
              <a:rPr lang="en-US" sz="3000" dirty="0">
                <a:solidFill>
                  <a:schemeClr val="tx1"/>
                </a:solidFill>
              </a:rPr>
              <a:t>The displacement landscape is changing</a:t>
            </a:r>
          </a:p>
        </p:txBody>
      </p:sp>
      <p:sp>
        <p:nvSpPr>
          <p:cNvPr id="4" name="TextBox 3">
            <a:extLst>
              <a:ext uri="{FF2B5EF4-FFF2-40B4-BE49-F238E27FC236}">
                <a16:creationId xmlns:a16="http://schemas.microsoft.com/office/drawing/2014/main" id="{654F16C2-A3A0-FA4B-BA77-D684C8436D62}"/>
              </a:ext>
            </a:extLst>
          </p:cNvPr>
          <p:cNvSpPr txBox="1"/>
          <p:nvPr/>
        </p:nvSpPr>
        <p:spPr>
          <a:xfrm>
            <a:off x="2252241" y="1603899"/>
            <a:ext cx="5535386" cy="369332"/>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Displacement is becoming increasingly urban.</a:t>
            </a:r>
          </a:p>
        </p:txBody>
      </p:sp>
      <p:sp>
        <p:nvSpPr>
          <p:cNvPr id="5" name="TextBox 4">
            <a:extLst>
              <a:ext uri="{FF2B5EF4-FFF2-40B4-BE49-F238E27FC236}">
                <a16:creationId xmlns:a16="http://schemas.microsoft.com/office/drawing/2014/main" id="{F542658B-725C-0544-B560-7D2D3C80A329}"/>
              </a:ext>
            </a:extLst>
          </p:cNvPr>
          <p:cNvSpPr txBox="1"/>
          <p:nvPr/>
        </p:nvSpPr>
        <p:spPr>
          <a:xfrm>
            <a:off x="2233191" y="3547685"/>
            <a:ext cx="5535386" cy="646331"/>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Camps are considered a last resort by humanitarian organisations.</a:t>
            </a:r>
          </a:p>
        </p:txBody>
      </p:sp>
      <p:sp>
        <p:nvSpPr>
          <p:cNvPr id="6" name="TextBox 5">
            <a:extLst>
              <a:ext uri="{FF2B5EF4-FFF2-40B4-BE49-F238E27FC236}">
                <a16:creationId xmlns:a16="http://schemas.microsoft.com/office/drawing/2014/main" id="{A803DC2A-F5EB-794B-BE68-7507EEFE1E82}"/>
              </a:ext>
            </a:extLst>
          </p:cNvPr>
          <p:cNvSpPr txBox="1"/>
          <p:nvPr/>
        </p:nvSpPr>
        <p:spPr>
          <a:xfrm>
            <a:off x="4778079" y="4473436"/>
            <a:ext cx="5535386" cy="923330"/>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Displaced people may move far from their original locations, including across international borders.</a:t>
            </a:r>
          </a:p>
        </p:txBody>
      </p:sp>
      <p:sp>
        <p:nvSpPr>
          <p:cNvPr id="7" name="TextBox 6">
            <a:extLst>
              <a:ext uri="{FF2B5EF4-FFF2-40B4-BE49-F238E27FC236}">
                <a16:creationId xmlns:a16="http://schemas.microsoft.com/office/drawing/2014/main" id="{148BB2F3-F7BC-3140-AC45-DD221E0A250D}"/>
              </a:ext>
            </a:extLst>
          </p:cNvPr>
          <p:cNvSpPr txBox="1"/>
          <p:nvPr/>
        </p:nvSpPr>
        <p:spPr>
          <a:xfrm>
            <a:off x="2252241" y="2400092"/>
            <a:ext cx="5535386" cy="646331"/>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The impacts of climate change can exacerbate displacement risks.</a:t>
            </a:r>
          </a:p>
        </p:txBody>
      </p:sp>
      <p:sp>
        <p:nvSpPr>
          <p:cNvPr id="8" name="TextBox 7">
            <a:extLst>
              <a:ext uri="{FF2B5EF4-FFF2-40B4-BE49-F238E27FC236}">
                <a16:creationId xmlns:a16="http://schemas.microsoft.com/office/drawing/2014/main" id="{139471C8-7BBD-AC49-8313-16A6106FCA05}"/>
              </a:ext>
            </a:extLst>
          </p:cNvPr>
          <p:cNvSpPr txBox="1"/>
          <p:nvPr/>
        </p:nvSpPr>
        <p:spPr>
          <a:xfrm>
            <a:off x="4782241" y="5753055"/>
            <a:ext cx="5535386" cy="646331"/>
          </a:xfrm>
          <a:prstGeom prst="rect">
            <a:avLst/>
          </a:prstGeom>
          <a:noFill/>
        </p:spPr>
        <p:txBody>
          <a:bodyPr wrap="square" rtlCol="0">
            <a:spAutoFit/>
          </a:bodyPr>
          <a:lstStyle/>
          <a:p>
            <a:r>
              <a:rPr lang="en-US" dirty="0">
                <a:latin typeface="Verdana" panose="020B0604030504040204" pitchFamily="34" charset="0"/>
                <a:ea typeface="Verdana" panose="020B0604030504040204" pitchFamily="34" charset="0"/>
                <a:cs typeface="Verdana" panose="020B0604030504040204" pitchFamily="34" charset="0"/>
              </a:rPr>
              <a:t>There can be many legal and environmental challenges to finding durable solutions.</a:t>
            </a:r>
          </a:p>
        </p:txBody>
      </p:sp>
      <p:pic>
        <p:nvPicPr>
          <p:cNvPr id="9" name="Picture 8">
            <a:extLst>
              <a:ext uri="{FF2B5EF4-FFF2-40B4-BE49-F238E27FC236}">
                <a16:creationId xmlns:a16="http://schemas.microsoft.com/office/drawing/2014/main" id="{2DB5DFFF-5809-1A49-9898-87CBA981245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82604" y="1407914"/>
            <a:ext cx="1569637" cy="776288"/>
          </a:xfrm>
          <a:prstGeom prst="rect">
            <a:avLst/>
          </a:prstGeom>
        </p:spPr>
      </p:pic>
      <p:pic>
        <p:nvPicPr>
          <p:cNvPr id="10" name="Picture 9">
            <a:extLst>
              <a:ext uri="{FF2B5EF4-FFF2-40B4-BE49-F238E27FC236}">
                <a16:creationId xmlns:a16="http://schemas.microsoft.com/office/drawing/2014/main" id="{DEE2DA30-A8FB-9F46-A1BC-3DCCF083EB2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2604" y="2227350"/>
            <a:ext cx="990863" cy="991813"/>
          </a:xfrm>
          <a:prstGeom prst="rect">
            <a:avLst/>
          </a:prstGeom>
        </p:spPr>
      </p:pic>
      <p:pic>
        <p:nvPicPr>
          <p:cNvPr id="11" name="Picture 10">
            <a:extLst>
              <a:ext uri="{FF2B5EF4-FFF2-40B4-BE49-F238E27FC236}">
                <a16:creationId xmlns:a16="http://schemas.microsoft.com/office/drawing/2014/main" id="{2205B893-2A57-1040-B2AD-A4E1D4381F9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643352" y="3298801"/>
            <a:ext cx="990863" cy="989913"/>
          </a:xfrm>
          <a:prstGeom prst="rect">
            <a:avLst/>
          </a:prstGeom>
        </p:spPr>
      </p:pic>
      <p:pic>
        <p:nvPicPr>
          <p:cNvPr id="12" name="Picture 11">
            <a:extLst>
              <a:ext uri="{FF2B5EF4-FFF2-40B4-BE49-F238E27FC236}">
                <a16:creationId xmlns:a16="http://schemas.microsoft.com/office/drawing/2014/main" id="{60455B81-DF16-104A-9ED2-5D3FCE209B5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250417" y="4322894"/>
            <a:ext cx="1158122" cy="1002524"/>
          </a:xfrm>
          <a:prstGeom prst="rect">
            <a:avLst/>
          </a:prstGeom>
        </p:spPr>
      </p:pic>
      <p:sp>
        <p:nvSpPr>
          <p:cNvPr id="15" name="TextBox 14">
            <a:extLst>
              <a:ext uri="{FF2B5EF4-FFF2-40B4-BE49-F238E27FC236}">
                <a16:creationId xmlns:a16="http://schemas.microsoft.com/office/drawing/2014/main" id="{969EBAAD-CE3C-094E-A096-9F1A2A92934C}"/>
              </a:ext>
            </a:extLst>
          </p:cNvPr>
          <p:cNvSpPr txBox="1"/>
          <p:nvPr/>
        </p:nvSpPr>
        <p:spPr>
          <a:xfrm>
            <a:off x="3737113" y="4790661"/>
            <a:ext cx="184731"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3389011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1073A3-5D0E-9845-A1AD-9E8E6F458E11}"/>
              </a:ext>
            </a:extLst>
          </p:cNvPr>
          <p:cNvSpPr>
            <a:spLocks noGrp="1"/>
          </p:cNvSpPr>
          <p:nvPr>
            <p:ph type="title"/>
          </p:nvPr>
        </p:nvSpPr>
        <p:spPr>
          <a:xfrm>
            <a:off x="480391" y="357809"/>
            <a:ext cx="10652665" cy="776288"/>
          </a:xfrm>
        </p:spPr>
        <p:txBody>
          <a:bodyPr>
            <a:noAutofit/>
          </a:bodyPr>
          <a:lstStyle/>
          <a:p>
            <a:r>
              <a:rPr lang="en-US" sz="3000" dirty="0">
                <a:solidFill>
                  <a:schemeClr val="tx1"/>
                </a:solidFill>
              </a:rPr>
              <a:t>How does climate change exacerbate displacement?</a:t>
            </a:r>
          </a:p>
        </p:txBody>
      </p:sp>
      <p:sp>
        <p:nvSpPr>
          <p:cNvPr id="3" name="Content Placeholder 2">
            <a:extLst>
              <a:ext uri="{FF2B5EF4-FFF2-40B4-BE49-F238E27FC236}">
                <a16:creationId xmlns:a16="http://schemas.microsoft.com/office/drawing/2014/main" id="{361A6896-84B5-8D4E-948F-3F093535B3F7}"/>
              </a:ext>
            </a:extLst>
          </p:cNvPr>
          <p:cNvSpPr>
            <a:spLocks noGrp="1"/>
          </p:cNvSpPr>
          <p:nvPr>
            <p:ph idx="1"/>
          </p:nvPr>
        </p:nvSpPr>
        <p:spPr>
          <a:xfrm>
            <a:off x="1967948" y="1567207"/>
            <a:ext cx="8408503" cy="4555297"/>
          </a:xfrm>
        </p:spPr>
        <p:txBody>
          <a:bodyPr>
            <a:normAutofit fontScale="55000" lnSpcReduction="20000"/>
          </a:bodyPr>
          <a:lstStyle/>
          <a:p>
            <a:pPr>
              <a:lnSpc>
                <a:spcPct val="120000"/>
              </a:lnSpc>
              <a:spcAft>
                <a:spcPts val="2400"/>
              </a:spcAft>
            </a:pPr>
            <a:r>
              <a:rPr lang="en-AU" dirty="0"/>
              <a:t>By increasing the frequency and scale of </a:t>
            </a:r>
            <a:r>
              <a:rPr lang="en-AU" b="1" dirty="0"/>
              <a:t>rapid and slow-onset natural hazards </a:t>
            </a:r>
            <a:r>
              <a:rPr lang="en-AU" dirty="0"/>
              <a:t>such as floods and cyclones, drought and sea-level rise which cause people to become displaced.</a:t>
            </a:r>
          </a:p>
          <a:p>
            <a:pPr>
              <a:lnSpc>
                <a:spcPct val="120000"/>
              </a:lnSpc>
              <a:spcAft>
                <a:spcPts val="2400"/>
              </a:spcAft>
            </a:pPr>
            <a:r>
              <a:rPr lang="en-AU" dirty="0"/>
              <a:t>By contributing to factors which cause people to relocate from rural to </a:t>
            </a:r>
            <a:r>
              <a:rPr lang="en-AU" b="1" dirty="0"/>
              <a:t>urban </a:t>
            </a:r>
            <a:r>
              <a:rPr lang="en-AU" dirty="0"/>
              <a:t>areas and creating further vulnerability to disasters and displacement in urban locations.</a:t>
            </a:r>
          </a:p>
          <a:p>
            <a:pPr>
              <a:lnSpc>
                <a:spcPct val="120000"/>
              </a:lnSpc>
              <a:spcAft>
                <a:spcPts val="2400"/>
              </a:spcAft>
            </a:pPr>
            <a:r>
              <a:rPr lang="en-AU" dirty="0"/>
              <a:t>By creating or contributing specific vulnerabilities for groups such as </a:t>
            </a:r>
            <a:r>
              <a:rPr lang="en-AU" b="1" dirty="0"/>
              <a:t>women and children.</a:t>
            </a:r>
            <a:endParaRPr lang="en-AU" dirty="0"/>
          </a:p>
          <a:p>
            <a:pPr>
              <a:lnSpc>
                <a:spcPct val="120000"/>
              </a:lnSpc>
              <a:spcAft>
                <a:spcPts val="2400"/>
              </a:spcAft>
            </a:pPr>
            <a:r>
              <a:rPr lang="en-AU" dirty="0"/>
              <a:t>By negatively </a:t>
            </a:r>
            <a:r>
              <a:rPr lang="en-AU" b="1" dirty="0"/>
              <a:t>impacting health and livelihoods and exacerbating existing inequalities</a:t>
            </a:r>
            <a:r>
              <a:rPr lang="en-AU" dirty="0"/>
              <a:t>, which undermine resilience and increase the likelihood of people becoming displaced. </a:t>
            </a:r>
          </a:p>
          <a:p>
            <a:pPr>
              <a:lnSpc>
                <a:spcPct val="120000"/>
              </a:lnSpc>
              <a:spcAft>
                <a:spcPts val="2400"/>
              </a:spcAft>
            </a:pPr>
            <a:endParaRPr lang="en-US" dirty="0"/>
          </a:p>
        </p:txBody>
      </p:sp>
      <p:pic>
        <p:nvPicPr>
          <p:cNvPr id="4" name="Picture 3">
            <a:extLst>
              <a:ext uri="{FF2B5EF4-FFF2-40B4-BE49-F238E27FC236}">
                <a16:creationId xmlns:a16="http://schemas.microsoft.com/office/drawing/2014/main" id="{9F5DFA57-B8E1-334A-92B9-295C485EB084}"/>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09722" y="1415318"/>
            <a:ext cx="877762" cy="878604"/>
          </a:xfrm>
          <a:prstGeom prst="rect">
            <a:avLst/>
          </a:prstGeom>
        </p:spPr>
      </p:pic>
      <p:pic>
        <p:nvPicPr>
          <p:cNvPr id="5" name="Picture 4">
            <a:extLst>
              <a:ext uri="{FF2B5EF4-FFF2-40B4-BE49-F238E27FC236}">
                <a16:creationId xmlns:a16="http://schemas.microsoft.com/office/drawing/2014/main" id="{1A43740B-EB8C-8240-86E4-1C145C523359}"/>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30269"/>
          <a:stretch/>
        </p:blipFill>
        <p:spPr>
          <a:xfrm>
            <a:off x="941625" y="2575143"/>
            <a:ext cx="845860" cy="599925"/>
          </a:xfrm>
          <a:prstGeom prst="rect">
            <a:avLst/>
          </a:prstGeom>
        </p:spPr>
      </p:pic>
      <p:pic>
        <p:nvPicPr>
          <p:cNvPr id="7" name="Picture 6">
            <a:extLst>
              <a:ext uri="{FF2B5EF4-FFF2-40B4-BE49-F238E27FC236}">
                <a16:creationId xmlns:a16="http://schemas.microsoft.com/office/drawing/2014/main" id="{5E32DA9D-8EF8-364B-8A15-EFE7A83E450B}"/>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44898" y="4589016"/>
            <a:ext cx="810857" cy="810857"/>
          </a:xfrm>
          <a:prstGeom prst="rect">
            <a:avLst/>
          </a:prstGeom>
        </p:spPr>
      </p:pic>
      <p:pic>
        <p:nvPicPr>
          <p:cNvPr id="8" name="Picture 7">
            <a:extLst>
              <a:ext uri="{FF2B5EF4-FFF2-40B4-BE49-F238E27FC236}">
                <a16:creationId xmlns:a16="http://schemas.microsoft.com/office/drawing/2014/main" id="{81F14705-D9E4-B048-B224-4EC8647D91D4}"/>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773790" y="3388086"/>
            <a:ext cx="992992" cy="992992"/>
          </a:xfrm>
          <a:prstGeom prst="rect">
            <a:avLst/>
          </a:prstGeom>
        </p:spPr>
      </p:pic>
    </p:spTree>
    <p:extLst>
      <p:ext uri="{BB962C8B-B14F-4D97-AF65-F5344CB8AC3E}">
        <p14:creationId xmlns:p14="http://schemas.microsoft.com/office/powerpoint/2010/main" val="10635895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F1CF-E020-6D49-9AA4-7B3D879724D2}"/>
              </a:ext>
            </a:extLst>
          </p:cNvPr>
          <p:cNvSpPr>
            <a:spLocks noGrp="1"/>
          </p:cNvSpPr>
          <p:nvPr>
            <p:ph type="title"/>
          </p:nvPr>
        </p:nvSpPr>
        <p:spPr>
          <a:xfrm>
            <a:off x="337400" y="1021553"/>
            <a:ext cx="11059605" cy="839041"/>
          </a:xfrm>
        </p:spPr>
        <p:txBody>
          <a:bodyPr>
            <a:noAutofit/>
          </a:bodyPr>
          <a:lstStyle/>
          <a:p>
            <a:r>
              <a:rPr lang="en-US" sz="3000" dirty="0">
                <a:solidFill>
                  <a:schemeClr val="tx1"/>
                </a:solidFill>
              </a:rPr>
              <a:t>Disaster preparedness and climate-related displacement</a:t>
            </a:r>
          </a:p>
        </p:txBody>
      </p:sp>
      <p:sp>
        <p:nvSpPr>
          <p:cNvPr id="7" name="Round Diagonal Corner of Rectangle 6">
            <a:extLst>
              <a:ext uri="{FF2B5EF4-FFF2-40B4-BE49-F238E27FC236}">
                <a16:creationId xmlns:a16="http://schemas.microsoft.com/office/drawing/2014/main" id="{CF0E9B5D-6FAC-374C-B107-BB1C82CE6345}"/>
              </a:ext>
            </a:extLst>
          </p:cNvPr>
          <p:cNvSpPr/>
          <p:nvPr/>
        </p:nvSpPr>
        <p:spPr>
          <a:xfrm>
            <a:off x="590550" y="2049380"/>
            <a:ext cx="3803941" cy="2759239"/>
          </a:xfrm>
          <a:prstGeom prst="round2DiagRect">
            <a:avLst/>
          </a:prstGeom>
          <a:solidFill>
            <a:schemeClr val="accent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solidFill>
                  <a:schemeClr val="bg2">
                    <a:lumMod val="25000"/>
                  </a:schemeClr>
                </a:solidFill>
              </a:rPr>
              <a:t>What is disaster preparedness?</a:t>
            </a:r>
            <a:br>
              <a:rPr lang="en-AU" dirty="0">
                <a:solidFill>
                  <a:schemeClr val="bg2">
                    <a:lumMod val="25000"/>
                  </a:schemeClr>
                </a:solidFill>
              </a:rPr>
            </a:br>
            <a:endParaRPr lang="en-AU"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r>
              <a:rPr lang="en-US" dirty="0">
                <a:solidFill>
                  <a:schemeClr val="bg2">
                    <a:lumMod val="25000"/>
                  </a:schemeClr>
                </a:solidFill>
              </a:rPr>
              <a:t>Measures taken to prepare for and reduce the effects of disasters. That is, to predict and, where possible, prevent disasters, mitigate their impact on vulnerable populations, and respond to and effectively cope with their consequences.</a:t>
            </a:r>
          </a:p>
        </p:txBody>
      </p:sp>
      <p:pic>
        <p:nvPicPr>
          <p:cNvPr id="6" name="Picture 5">
            <a:extLst>
              <a:ext uri="{FF2B5EF4-FFF2-40B4-BE49-F238E27FC236}">
                <a16:creationId xmlns:a16="http://schemas.microsoft.com/office/drawing/2014/main" id="{4901A7B3-8495-6C46-ADB0-8548E6939F4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06290" y="1672057"/>
            <a:ext cx="4239491" cy="4239491"/>
          </a:xfrm>
          <a:prstGeom prst="rect">
            <a:avLst/>
          </a:prstGeom>
        </p:spPr>
      </p:pic>
    </p:spTree>
    <p:extLst>
      <p:ext uri="{BB962C8B-B14F-4D97-AF65-F5344CB8AC3E}">
        <p14:creationId xmlns:p14="http://schemas.microsoft.com/office/powerpoint/2010/main" val="1417185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9F1AE-01C2-FE4E-964F-3FCFA3B03E6D}"/>
              </a:ext>
            </a:extLst>
          </p:cNvPr>
          <p:cNvSpPr>
            <a:spLocks noGrp="1"/>
          </p:cNvSpPr>
          <p:nvPr>
            <p:ph type="title"/>
          </p:nvPr>
        </p:nvSpPr>
        <p:spPr>
          <a:xfrm>
            <a:off x="361122" y="377687"/>
            <a:ext cx="10489130" cy="776288"/>
          </a:xfrm>
        </p:spPr>
        <p:txBody>
          <a:bodyPr>
            <a:noAutofit/>
          </a:bodyPr>
          <a:lstStyle/>
          <a:p>
            <a:r>
              <a:rPr lang="en-US" sz="3000" dirty="0">
                <a:solidFill>
                  <a:schemeClr val="tx1"/>
                </a:solidFill>
              </a:rPr>
              <a:t>IFRC approach: preparedness for effective response</a:t>
            </a:r>
          </a:p>
        </p:txBody>
      </p:sp>
      <p:pic>
        <p:nvPicPr>
          <p:cNvPr id="4" name="Picture 3">
            <a:extLst>
              <a:ext uri="{FF2B5EF4-FFF2-40B4-BE49-F238E27FC236}">
                <a16:creationId xmlns:a16="http://schemas.microsoft.com/office/drawing/2014/main" id="{6DDF5291-275D-D64B-9F54-B0EEF24AD9B7}"/>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2276061">
            <a:off x="4025660" y="1443123"/>
            <a:ext cx="2715876" cy="2908806"/>
          </a:xfrm>
          <a:prstGeom prst="rect">
            <a:avLst/>
          </a:prstGeom>
        </p:spPr>
      </p:pic>
      <p:sp>
        <p:nvSpPr>
          <p:cNvPr id="5" name="Rectangle 4">
            <a:extLst>
              <a:ext uri="{FF2B5EF4-FFF2-40B4-BE49-F238E27FC236}">
                <a16:creationId xmlns:a16="http://schemas.microsoft.com/office/drawing/2014/main" id="{CC25A52E-4749-9743-8C16-3BD500A0647D}"/>
              </a:ext>
            </a:extLst>
          </p:cNvPr>
          <p:cNvSpPr/>
          <p:nvPr/>
        </p:nvSpPr>
        <p:spPr>
          <a:xfrm>
            <a:off x="361122" y="1479288"/>
            <a:ext cx="3406506" cy="1323439"/>
          </a:xfrm>
          <a:prstGeom prst="rect">
            <a:avLst/>
          </a:prstGeom>
        </p:spPr>
        <p:txBody>
          <a:bodyPr wrap="square">
            <a:spAutoFit/>
          </a:bodyPr>
          <a:lstStyle/>
          <a:p>
            <a:r>
              <a:rPr lang="en-AU" sz="1600" b="1" dirty="0"/>
              <a:t>Orientation Phase: </a:t>
            </a:r>
            <a:r>
              <a:rPr lang="en-AU" sz="1600" dirty="0"/>
              <a:t>Deepening understanding of the National Society’s approach, including a holistic identification of organisational needs, risk and hazard assessment. </a:t>
            </a:r>
          </a:p>
        </p:txBody>
      </p:sp>
      <p:sp>
        <p:nvSpPr>
          <p:cNvPr id="7" name="Rectangle 6">
            <a:extLst>
              <a:ext uri="{FF2B5EF4-FFF2-40B4-BE49-F238E27FC236}">
                <a16:creationId xmlns:a16="http://schemas.microsoft.com/office/drawing/2014/main" id="{55C1086A-8EC0-3F49-924A-5F2D37E8DD80}"/>
              </a:ext>
            </a:extLst>
          </p:cNvPr>
          <p:cNvSpPr/>
          <p:nvPr/>
        </p:nvSpPr>
        <p:spPr>
          <a:xfrm>
            <a:off x="6999568" y="1422299"/>
            <a:ext cx="3538330" cy="2062103"/>
          </a:xfrm>
          <a:prstGeom prst="rect">
            <a:avLst/>
          </a:prstGeom>
        </p:spPr>
        <p:txBody>
          <a:bodyPr wrap="square">
            <a:spAutoFit/>
          </a:bodyPr>
          <a:lstStyle/>
          <a:p>
            <a:r>
              <a:rPr lang="en-AU" sz="1600" b="1" dirty="0"/>
              <a:t>Assessment Phase</a:t>
            </a:r>
            <a:r>
              <a:rPr lang="en-AU" sz="1600" dirty="0"/>
              <a:t>: Examines a National Society’s response system to assess the areas that need attention and prioritisation to enable effective and timely response. This includes self-assessments, simulations, real-time operational reviews or post-operational reviews.</a:t>
            </a:r>
          </a:p>
        </p:txBody>
      </p:sp>
      <p:sp>
        <p:nvSpPr>
          <p:cNvPr id="8" name="Rectangle 7">
            <a:extLst>
              <a:ext uri="{FF2B5EF4-FFF2-40B4-BE49-F238E27FC236}">
                <a16:creationId xmlns:a16="http://schemas.microsoft.com/office/drawing/2014/main" id="{CE5B87A3-B7C2-4248-90A6-4B9C47A208CE}"/>
              </a:ext>
            </a:extLst>
          </p:cNvPr>
          <p:cNvSpPr/>
          <p:nvPr/>
        </p:nvSpPr>
        <p:spPr>
          <a:xfrm>
            <a:off x="3767628" y="5046380"/>
            <a:ext cx="3231940" cy="1815882"/>
          </a:xfrm>
          <a:prstGeom prst="rect">
            <a:avLst/>
          </a:prstGeom>
        </p:spPr>
        <p:txBody>
          <a:bodyPr wrap="square">
            <a:spAutoFit/>
          </a:bodyPr>
          <a:lstStyle/>
          <a:p>
            <a:r>
              <a:rPr lang="en-AU" sz="1600" b="1" dirty="0"/>
              <a:t>Workplan Phase: </a:t>
            </a:r>
            <a:r>
              <a:rPr lang="en-AU" sz="1600" dirty="0"/>
              <a:t>Identifies root causes to develop a roadmap for strengthening response capacity, including outcomes, outputs, activities, timelines, targets and a clear accountability framework. </a:t>
            </a:r>
          </a:p>
          <a:p>
            <a:endParaRPr lang="en-AU" sz="1600" b="1" dirty="0"/>
          </a:p>
        </p:txBody>
      </p:sp>
      <p:sp>
        <p:nvSpPr>
          <p:cNvPr id="9" name="Rectangle 8">
            <a:extLst>
              <a:ext uri="{FF2B5EF4-FFF2-40B4-BE49-F238E27FC236}">
                <a16:creationId xmlns:a16="http://schemas.microsoft.com/office/drawing/2014/main" id="{D007F046-EC1B-B54D-A6E1-3E34DFFD34BA}"/>
              </a:ext>
            </a:extLst>
          </p:cNvPr>
          <p:cNvSpPr/>
          <p:nvPr/>
        </p:nvSpPr>
        <p:spPr>
          <a:xfrm>
            <a:off x="272072" y="3721124"/>
            <a:ext cx="3538330" cy="1815882"/>
          </a:xfrm>
          <a:prstGeom prst="rect">
            <a:avLst/>
          </a:prstGeom>
        </p:spPr>
        <p:txBody>
          <a:bodyPr wrap="square">
            <a:spAutoFit/>
          </a:bodyPr>
          <a:lstStyle/>
          <a:p>
            <a:r>
              <a:rPr lang="en-AU" sz="1600" b="1" dirty="0"/>
              <a:t>Action and Accountability Phase: </a:t>
            </a:r>
            <a:r>
              <a:rPr lang="en-AU" sz="1600" dirty="0"/>
              <a:t>Implements and monitors the work plan and progress; repeating the process of assessment, analysis and planning to ensure that measures are continually improved. </a:t>
            </a:r>
          </a:p>
          <a:p>
            <a:endParaRPr lang="en-AU" sz="1600" b="1" dirty="0"/>
          </a:p>
        </p:txBody>
      </p:sp>
      <p:sp>
        <p:nvSpPr>
          <p:cNvPr id="10" name="Rectangle 9">
            <a:extLst>
              <a:ext uri="{FF2B5EF4-FFF2-40B4-BE49-F238E27FC236}">
                <a16:creationId xmlns:a16="http://schemas.microsoft.com/office/drawing/2014/main" id="{6CB01283-4A1B-FE43-9967-E8DB46DE3081}"/>
              </a:ext>
            </a:extLst>
          </p:cNvPr>
          <p:cNvSpPr/>
          <p:nvPr/>
        </p:nvSpPr>
        <p:spPr>
          <a:xfrm>
            <a:off x="6999568" y="4007299"/>
            <a:ext cx="3538330" cy="1569660"/>
          </a:xfrm>
          <a:prstGeom prst="rect">
            <a:avLst/>
          </a:prstGeom>
        </p:spPr>
        <p:txBody>
          <a:bodyPr wrap="square">
            <a:spAutoFit/>
          </a:bodyPr>
          <a:lstStyle/>
          <a:p>
            <a:r>
              <a:rPr lang="en-AU" sz="1600" b="1" dirty="0"/>
              <a:t>Prioritization and Analysis Phase: </a:t>
            </a:r>
            <a:r>
              <a:rPr lang="en-AU" sz="1600" dirty="0"/>
              <a:t>Identifies and prioritises the PER areas that require attention and resources to effectively address them in a timely manner. </a:t>
            </a:r>
          </a:p>
          <a:p>
            <a:endParaRPr lang="en-AU" sz="1600" b="1" dirty="0"/>
          </a:p>
        </p:txBody>
      </p:sp>
    </p:spTree>
    <p:extLst>
      <p:ext uri="{BB962C8B-B14F-4D97-AF65-F5344CB8AC3E}">
        <p14:creationId xmlns:p14="http://schemas.microsoft.com/office/powerpoint/2010/main" val="33234207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B51BD3-DFE0-7248-8C5D-E6CE4D839238}"/>
              </a:ext>
            </a:extLst>
          </p:cNvPr>
          <p:cNvSpPr>
            <a:spLocks noGrp="1"/>
          </p:cNvSpPr>
          <p:nvPr>
            <p:ph type="title"/>
          </p:nvPr>
        </p:nvSpPr>
        <p:spPr>
          <a:xfrm>
            <a:off x="514350" y="209550"/>
            <a:ext cx="10044953" cy="776288"/>
          </a:xfrm>
        </p:spPr>
        <p:txBody>
          <a:bodyPr>
            <a:noAutofit/>
          </a:bodyPr>
          <a:lstStyle/>
          <a:p>
            <a:r>
              <a:rPr lang="en-US" sz="3000" dirty="0">
                <a:solidFill>
                  <a:schemeClr val="tx1"/>
                </a:solidFill>
              </a:rPr>
              <a:t>Preparedness: Learning from National Societies</a:t>
            </a:r>
          </a:p>
        </p:txBody>
      </p:sp>
      <p:sp>
        <p:nvSpPr>
          <p:cNvPr id="3" name="Content Placeholder 2">
            <a:extLst>
              <a:ext uri="{FF2B5EF4-FFF2-40B4-BE49-F238E27FC236}">
                <a16:creationId xmlns:a16="http://schemas.microsoft.com/office/drawing/2014/main" id="{393014D0-B9B3-F649-9AAC-4E812E6D93C7}"/>
              </a:ext>
            </a:extLst>
          </p:cNvPr>
          <p:cNvSpPr>
            <a:spLocks noGrp="1"/>
          </p:cNvSpPr>
          <p:nvPr>
            <p:ph idx="1"/>
          </p:nvPr>
        </p:nvSpPr>
        <p:spPr>
          <a:xfrm>
            <a:off x="514350" y="1307259"/>
            <a:ext cx="10044953" cy="4243481"/>
          </a:xfrm>
        </p:spPr>
        <p:txBody>
          <a:bodyPr>
            <a:normAutofit fontScale="85000" lnSpcReduction="10000"/>
          </a:bodyPr>
          <a:lstStyle/>
          <a:p>
            <a:pPr marL="0" indent="0">
              <a:lnSpc>
                <a:spcPct val="120000"/>
              </a:lnSpc>
              <a:buNone/>
            </a:pPr>
            <a:r>
              <a:rPr lang="en-US" dirty="0"/>
              <a:t>Anticipate and integrate displacement and climate considerations for:</a:t>
            </a:r>
          </a:p>
          <a:p>
            <a:pPr lvl="1">
              <a:lnSpc>
                <a:spcPct val="120000"/>
              </a:lnSpc>
            </a:pPr>
            <a:r>
              <a:rPr lang="en-US" dirty="0"/>
              <a:t>VCAs and other preparedness measures.</a:t>
            </a:r>
          </a:p>
          <a:p>
            <a:pPr lvl="1">
              <a:lnSpc>
                <a:spcPct val="120000"/>
              </a:lnSpc>
            </a:pPr>
            <a:r>
              <a:rPr lang="en-US" dirty="0"/>
              <a:t>Engagement with community, authorities and other organisations</a:t>
            </a:r>
          </a:p>
          <a:p>
            <a:pPr lvl="1">
              <a:lnSpc>
                <a:spcPct val="120000"/>
              </a:lnSpc>
            </a:pPr>
            <a:r>
              <a:rPr lang="en-US" dirty="0"/>
              <a:t>Addressing needs of others, such as host families and communities.</a:t>
            </a:r>
          </a:p>
          <a:p>
            <a:pPr lvl="1">
              <a:lnSpc>
                <a:spcPct val="120000"/>
              </a:lnSpc>
            </a:pPr>
            <a:r>
              <a:rPr lang="en-US" dirty="0"/>
              <a:t>Evacuation plans, including gender and social inclusion considerations.</a:t>
            </a:r>
          </a:p>
          <a:p>
            <a:pPr lvl="1">
              <a:lnSpc>
                <a:spcPct val="120000"/>
              </a:lnSpc>
            </a:pPr>
            <a:r>
              <a:rPr lang="en-US" dirty="0"/>
              <a:t>Alternative displacement locations (urban/distant)</a:t>
            </a:r>
          </a:p>
          <a:p>
            <a:pPr lvl="1">
              <a:lnSpc>
                <a:spcPct val="120000"/>
              </a:lnSpc>
            </a:pPr>
            <a:r>
              <a:rPr lang="en-US" dirty="0"/>
              <a:t>Removing potential barriers to finding durable solutions</a:t>
            </a:r>
          </a:p>
          <a:p>
            <a:pPr>
              <a:lnSpc>
                <a:spcPct val="120000"/>
              </a:lnSpc>
            </a:pPr>
            <a:endParaRPr lang="en-US" dirty="0"/>
          </a:p>
          <a:p>
            <a:pPr marL="0" indent="0">
              <a:lnSpc>
                <a:spcPct val="120000"/>
              </a:lnSpc>
              <a:buNone/>
            </a:pPr>
            <a:endParaRPr lang="en-US" dirty="0"/>
          </a:p>
          <a:p>
            <a:pPr>
              <a:lnSpc>
                <a:spcPct val="120000"/>
              </a:lnSpc>
            </a:pPr>
            <a:endParaRPr lang="en-US" dirty="0"/>
          </a:p>
        </p:txBody>
      </p:sp>
      <p:pic>
        <p:nvPicPr>
          <p:cNvPr id="4" name="Picture 3">
            <a:extLst>
              <a:ext uri="{FF2B5EF4-FFF2-40B4-BE49-F238E27FC236}">
                <a16:creationId xmlns:a16="http://schemas.microsoft.com/office/drawing/2014/main" id="{49162BD4-79EE-ED4D-8F50-167490AF0C3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673399" y="3813029"/>
            <a:ext cx="2885904" cy="2888673"/>
          </a:xfrm>
          <a:prstGeom prst="rect">
            <a:avLst/>
          </a:prstGeom>
        </p:spPr>
      </p:pic>
    </p:spTree>
    <p:extLst>
      <p:ext uri="{BB962C8B-B14F-4D97-AF65-F5344CB8AC3E}">
        <p14:creationId xmlns:p14="http://schemas.microsoft.com/office/powerpoint/2010/main" val="12979448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728D9-54EF-9948-AF7D-A693B08910B4}"/>
              </a:ext>
            </a:extLst>
          </p:cNvPr>
          <p:cNvSpPr>
            <a:spLocks noGrp="1"/>
          </p:cNvSpPr>
          <p:nvPr>
            <p:ph type="title"/>
          </p:nvPr>
        </p:nvSpPr>
        <p:spPr>
          <a:xfrm>
            <a:off x="2819400" y="934150"/>
            <a:ext cx="8299076" cy="776288"/>
          </a:xfrm>
        </p:spPr>
        <p:txBody>
          <a:bodyPr>
            <a:noAutofit/>
          </a:bodyPr>
          <a:lstStyle/>
          <a:p>
            <a:r>
              <a:rPr lang="en-US" sz="3200" dirty="0"/>
              <a:t>Applying a displacement and climate lens to preparedness</a:t>
            </a:r>
          </a:p>
        </p:txBody>
      </p:sp>
      <p:pic>
        <p:nvPicPr>
          <p:cNvPr id="5" name="Content Placeholder 4">
            <a:extLst>
              <a:ext uri="{FF2B5EF4-FFF2-40B4-BE49-F238E27FC236}">
                <a16:creationId xmlns:a16="http://schemas.microsoft.com/office/drawing/2014/main" id="{2775878F-AE79-6D42-AA66-8B025174629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tretch>
            <a:fillRect/>
          </a:stretch>
        </p:blipFill>
        <p:spPr>
          <a:xfrm>
            <a:off x="476941" y="183231"/>
            <a:ext cx="2015780" cy="2013847"/>
          </a:xfrm>
          <a:prstGeom prst="rect">
            <a:avLst/>
          </a:prstGeom>
        </p:spPr>
      </p:pic>
      <p:pic>
        <p:nvPicPr>
          <p:cNvPr id="6" name="Picture 5">
            <a:extLst>
              <a:ext uri="{FF2B5EF4-FFF2-40B4-BE49-F238E27FC236}">
                <a16:creationId xmlns:a16="http://schemas.microsoft.com/office/drawing/2014/main" id="{63270DEA-4712-CF4E-A2F4-8CD4606BDE3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30199" y="2222500"/>
            <a:ext cx="3477221" cy="2882900"/>
          </a:xfrm>
          <a:prstGeom prst="rect">
            <a:avLst/>
          </a:prstGeom>
        </p:spPr>
      </p:pic>
      <p:pic>
        <p:nvPicPr>
          <p:cNvPr id="7" name="Picture 6">
            <a:extLst>
              <a:ext uri="{FF2B5EF4-FFF2-40B4-BE49-F238E27FC236}">
                <a16:creationId xmlns:a16="http://schemas.microsoft.com/office/drawing/2014/main" id="{C8A5684E-00B4-3549-8445-B83B741B0DA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886096" y="2265434"/>
            <a:ext cx="3541895" cy="2861433"/>
          </a:xfrm>
          <a:prstGeom prst="rect">
            <a:avLst/>
          </a:prstGeom>
        </p:spPr>
      </p:pic>
      <p:pic>
        <p:nvPicPr>
          <p:cNvPr id="8" name="Picture 7">
            <a:extLst>
              <a:ext uri="{FF2B5EF4-FFF2-40B4-BE49-F238E27FC236}">
                <a16:creationId xmlns:a16="http://schemas.microsoft.com/office/drawing/2014/main" id="{FF9CA9E8-3358-D147-B747-32C630AB1D2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506667" y="2265434"/>
            <a:ext cx="3427242" cy="2839966"/>
          </a:xfrm>
          <a:prstGeom prst="rect">
            <a:avLst/>
          </a:prstGeom>
        </p:spPr>
      </p:pic>
    </p:spTree>
    <p:extLst>
      <p:ext uri="{BB962C8B-B14F-4D97-AF65-F5344CB8AC3E}">
        <p14:creationId xmlns:p14="http://schemas.microsoft.com/office/powerpoint/2010/main" val="42798675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F1CF-E020-6D49-9AA4-7B3D879724D2}"/>
              </a:ext>
            </a:extLst>
          </p:cNvPr>
          <p:cNvSpPr>
            <a:spLocks noGrp="1"/>
          </p:cNvSpPr>
          <p:nvPr>
            <p:ph type="title"/>
          </p:nvPr>
        </p:nvSpPr>
        <p:spPr>
          <a:xfrm>
            <a:off x="838199" y="261516"/>
            <a:ext cx="10407977" cy="839041"/>
          </a:xfrm>
        </p:spPr>
        <p:txBody>
          <a:bodyPr>
            <a:noAutofit/>
          </a:bodyPr>
          <a:lstStyle/>
          <a:p>
            <a:r>
              <a:rPr lang="en-US" sz="3000" dirty="0">
                <a:solidFill>
                  <a:schemeClr val="tx1"/>
                </a:solidFill>
              </a:rPr>
              <a:t>Disaster response and climate-related displacement</a:t>
            </a:r>
          </a:p>
        </p:txBody>
      </p:sp>
      <p:sp>
        <p:nvSpPr>
          <p:cNvPr id="8" name="Round Diagonal Corner of Rectangle 7">
            <a:extLst>
              <a:ext uri="{FF2B5EF4-FFF2-40B4-BE49-F238E27FC236}">
                <a16:creationId xmlns:a16="http://schemas.microsoft.com/office/drawing/2014/main" id="{6EE04520-C691-7943-AE1E-40A59B717F1C}"/>
              </a:ext>
            </a:extLst>
          </p:cNvPr>
          <p:cNvSpPr/>
          <p:nvPr/>
        </p:nvSpPr>
        <p:spPr>
          <a:xfrm>
            <a:off x="838200" y="1820696"/>
            <a:ext cx="4116596" cy="2960027"/>
          </a:xfrm>
          <a:prstGeom prst="round2DiagRect">
            <a:avLst/>
          </a:prstGeom>
          <a:solidFill>
            <a:schemeClr val="accent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solidFill>
                  <a:schemeClr val="bg2">
                    <a:lumMod val="25000"/>
                  </a:schemeClr>
                </a:solidFill>
              </a:rPr>
              <a:t>What is disaster response?</a:t>
            </a:r>
            <a:br>
              <a:rPr lang="en-AU" dirty="0">
                <a:solidFill>
                  <a:schemeClr val="bg2">
                    <a:lumMod val="25000"/>
                  </a:schemeClr>
                </a:solidFill>
              </a:rPr>
            </a:br>
            <a:br>
              <a:rPr lang="en-AU" dirty="0">
                <a:solidFill>
                  <a:schemeClr val="bg2">
                    <a:lumMod val="25000"/>
                  </a:schemeClr>
                </a:solidFill>
              </a:rPr>
            </a:br>
            <a:r>
              <a:rPr lang="en-AU" dirty="0">
                <a:solidFill>
                  <a:schemeClr val="bg2">
                    <a:lumMod val="25000"/>
                  </a:schemeClr>
                </a:solidFill>
              </a:rPr>
              <a:t>Actions taken directly before, during or immediately after a disaster in order to save lives, reduce health impacts, ensure public safety and meet the basic subsistence needs of the people affected. </a:t>
            </a:r>
          </a:p>
          <a:p>
            <a:endParaRPr lang="en-AU"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a:extLst>
              <a:ext uri="{FF2B5EF4-FFF2-40B4-BE49-F238E27FC236}">
                <a16:creationId xmlns:a16="http://schemas.microsoft.com/office/drawing/2014/main" id="{AA9760CB-845E-5643-B9CA-7ECD4AC995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954796" y="1820696"/>
            <a:ext cx="3213523" cy="3216607"/>
          </a:xfrm>
          <a:prstGeom prst="rect">
            <a:avLst/>
          </a:prstGeom>
        </p:spPr>
      </p:pic>
      <p:pic>
        <p:nvPicPr>
          <p:cNvPr id="14" name="Picture 13">
            <a:extLst>
              <a:ext uri="{FF2B5EF4-FFF2-40B4-BE49-F238E27FC236}">
                <a16:creationId xmlns:a16="http://schemas.microsoft.com/office/drawing/2014/main" id="{44A7B6D2-9ADF-DC47-B7F5-07B80D476FE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702404" y="1523531"/>
            <a:ext cx="3216608" cy="3216608"/>
          </a:xfrm>
          <a:prstGeom prst="rect">
            <a:avLst/>
          </a:prstGeom>
        </p:spPr>
      </p:pic>
    </p:spTree>
    <p:extLst>
      <p:ext uri="{BB962C8B-B14F-4D97-AF65-F5344CB8AC3E}">
        <p14:creationId xmlns:p14="http://schemas.microsoft.com/office/powerpoint/2010/main" val="4350447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1BB81-DEE0-A34F-A71A-F72E18B8943F}"/>
              </a:ext>
            </a:extLst>
          </p:cNvPr>
          <p:cNvSpPr>
            <a:spLocks noGrp="1"/>
          </p:cNvSpPr>
          <p:nvPr>
            <p:ph type="title"/>
          </p:nvPr>
        </p:nvSpPr>
        <p:spPr>
          <a:xfrm>
            <a:off x="302075" y="522612"/>
            <a:ext cx="10629161" cy="776288"/>
          </a:xfrm>
        </p:spPr>
        <p:txBody>
          <a:bodyPr>
            <a:noAutofit/>
          </a:bodyPr>
          <a:lstStyle/>
          <a:p>
            <a:r>
              <a:rPr lang="en-US" sz="3600" dirty="0"/>
              <a:t>Approaches to climate-related displacement</a:t>
            </a:r>
          </a:p>
        </p:txBody>
      </p:sp>
      <p:sp>
        <p:nvSpPr>
          <p:cNvPr id="3" name="Content Placeholder 2">
            <a:extLst>
              <a:ext uri="{FF2B5EF4-FFF2-40B4-BE49-F238E27FC236}">
                <a16:creationId xmlns:a16="http://schemas.microsoft.com/office/drawing/2014/main" id="{87A2660E-9CEB-7844-B54C-BF6EA40E53F0}"/>
              </a:ext>
            </a:extLst>
          </p:cNvPr>
          <p:cNvSpPr>
            <a:spLocks noGrp="1"/>
          </p:cNvSpPr>
          <p:nvPr>
            <p:ph idx="1"/>
          </p:nvPr>
        </p:nvSpPr>
        <p:spPr>
          <a:xfrm>
            <a:off x="568083" y="1591986"/>
            <a:ext cx="5642311" cy="4494021"/>
          </a:xfrm>
        </p:spPr>
        <p:txBody>
          <a:bodyPr anchor="ctr">
            <a:normAutofit/>
          </a:bodyPr>
          <a:lstStyle/>
          <a:p>
            <a:pPr>
              <a:lnSpc>
                <a:spcPct val="110000"/>
              </a:lnSpc>
            </a:pPr>
            <a:r>
              <a:rPr lang="en-US" dirty="0"/>
              <a:t>The Movement has been responding to displacement, whatever the cause, throughout its history.</a:t>
            </a:r>
          </a:p>
          <a:p>
            <a:pPr>
              <a:lnSpc>
                <a:spcPct val="110000"/>
              </a:lnSpc>
            </a:pPr>
            <a:r>
              <a:rPr lang="en-US" dirty="0"/>
              <a:t>More recently, the issue of climate-related displacement has moved into sharper focus.</a:t>
            </a:r>
          </a:p>
        </p:txBody>
      </p:sp>
      <p:pic>
        <p:nvPicPr>
          <p:cNvPr id="5" name="Picture 4">
            <a:extLst>
              <a:ext uri="{FF2B5EF4-FFF2-40B4-BE49-F238E27FC236}">
                <a16:creationId xmlns:a16="http://schemas.microsoft.com/office/drawing/2014/main" id="{B0D03BA9-D0A7-4444-9CB5-6EB4F5FE8D2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09062" y="3676326"/>
            <a:ext cx="3083923" cy="2669586"/>
          </a:xfrm>
          <a:prstGeom prst="rect">
            <a:avLst/>
          </a:prstGeom>
        </p:spPr>
      </p:pic>
      <p:pic>
        <p:nvPicPr>
          <p:cNvPr id="7" name="Picture 6">
            <a:extLst>
              <a:ext uri="{FF2B5EF4-FFF2-40B4-BE49-F238E27FC236}">
                <a16:creationId xmlns:a16="http://schemas.microsoft.com/office/drawing/2014/main" id="{75815EB6-C0FE-0E43-9ACE-C2994D948E9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62314" y="1794257"/>
            <a:ext cx="1591986" cy="1591986"/>
          </a:xfrm>
          <a:prstGeom prst="rect">
            <a:avLst/>
          </a:prstGeom>
        </p:spPr>
      </p:pic>
      <p:pic>
        <p:nvPicPr>
          <p:cNvPr id="8" name="Picture 7">
            <a:extLst>
              <a:ext uri="{FF2B5EF4-FFF2-40B4-BE49-F238E27FC236}">
                <a16:creationId xmlns:a16="http://schemas.microsoft.com/office/drawing/2014/main" id="{0C5D07A0-780A-6A48-8DE2-3A9B390B36E5}"/>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331875" y="1065086"/>
            <a:ext cx="2930236" cy="2930236"/>
          </a:xfrm>
          <a:prstGeom prst="rect">
            <a:avLst/>
          </a:prstGeom>
        </p:spPr>
      </p:pic>
    </p:spTree>
    <p:extLst>
      <p:ext uri="{BB962C8B-B14F-4D97-AF65-F5344CB8AC3E}">
        <p14:creationId xmlns:p14="http://schemas.microsoft.com/office/powerpoint/2010/main" val="134125837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7C1916-DC96-4C4B-89F2-F91EDB1188D7}"/>
              </a:ext>
            </a:extLst>
          </p:cNvPr>
          <p:cNvSpPr>
            <a:spLocks noGrp="1"/>
          </p:cNvSpPr>
          <p:nvPr>
            <p:ph type="title"/>
          </p:nvPr>
        </p:nvSpPr>
        <p:spPr>
          <a:xfrm>
            <a:off x="1690885" y="1030755"/>
            <a:ext cx="9898586" cy="839041"/>
          </a:xfrm>
        </p:spPr>
        <p:txBody>
          <a:bodyPr>
            <a:noAutofit/>
          </a:bodyPr>
          <a:lstStyle/>
          <a:p>
            <a:r>
              <a:rPr lang="en-US" sz="3000" dirty="0">
                <a:solidFill>
                  <a:schemeClr val="tx1"/>
                </a:solidFill>
              </a:rPr>
              <a:t>Displacement considerations that impact response</a:t>
            </a:r>
          </a:p>
        </p:txBody>
      </p:sp>
      <p:sp>
        <p:nvSpPr>
          <p:cNvPr id="5" name="Content Placeholder 4">
            <a:extLst>
              <a:ext uri="{FF2B5EF4-FFF2-40B4-BE49-F238E27FC236}">
                <a16:creationId xmlns:a16="http://schemas.microsoft.com/office/drawing/2014/main" id="{B312EBA5-957D-3440-8C70-3DDFDDC86C21}"/>
              </a:ext>
            </a:extLst>
          </p:cNvPr>
          <p:cNvSpPr>
            <a:spLocks noGrp="1"/>
          </p:cNvSpPr>
          <p:nvPr>
            <p:ph sz="half" idx="1"/>
          </p:nvPr>
        </p:nvSpPr>
        <p:spPr>
          <a:xfrm>
            <a:off x="697006" y="2262947"/>
            <a:ext cx="5181600" cy="4351338"/>
          </a:xfrm>
        </p:spPr>
        <p:txBody>
          <a:bodyPr>
            <a:normAutofit fontScale="62500" lnSpcReduction="20000"/>
          </a:bodyPr>
          <a:lstStyle/>
          <a:p>
            <a:pPr marL="0" indent="0">
              <a:lnSpc>
                <a:spcPct val="120000"/>
              </a:lnSpc>
              <a:buNone/>
            </a:pPr>
            <a:r>
              <a:rPr lang="en-AU" b="1" dirty="0"/>
              <a:t>Displacement locations</a:t>
            </a:r>
          </a:p>
          <a:p>
            <a:pPr>
              <a:lnSpc>
                <a:spcPct val="120000"/>
              </a:lnSpc>
            </a:pPr>
            <a:r>
              <a:rPr lang="en-AU" dirty="0"/>
              <a:t>Rural, urban and peri-urban locations </a:t>
            </a:r>
          </a:p>
          <a:p>
            <a:pPr>
              <a:lnSpc>
                <a:spcPct val="120000"/>
              </a:lnSpc>
            </a:pPr>
            <a:r>
              <a:rPr lang="en-AU" dirty="0"/>
              <a:t>Dispersed temporary shelters, on public, private or self-owned land</a:t>
            </a:r>
          </a:p>
          <a:p>
            <a:pPr>
              <a:lnSpc>
                <a:spcPct val="120000"/>
              </a:lnSpc>
            </a:pPr>
            <a:r>
              <a:rPr lang="en-AU" dirty="0"/>
              <a:t>Informal settlements and slums</a:t>
            </a:r>
          </a:p>
          <a:p>
            <a:pPr>
              <a:lnSpc>
                <a:spcPct val="120000"/>
              </a:lnSpc>
            </a:pPr>
            <a:r>
              <a:rPr lang="en-AU" dirty="0"/>
              <a:t>Managed camps </a:t>
            </a:r>
          </a:p>
          <a:p>
            <a:pPr>
              <a:lnSpc>
                <a:spcPct val="120000"/>
              </a:lnSpc>
            </a:pPr>
            <a:r>
              <a:rPr lang="en-AU" dirty="0"/>
              <a:t>Host families (on a paid or unpaid basis)</a:t>
            </a:r>
          </a:p>
          <a:p>
            <a:pPr>
              <a:lnSpc>
                <a:spcPct val="120000"/>
              </a:lnSpc>
            </a:pPr>
            <a:r>
              <a:rPr lang="en-AU" dirty="0"/>
              <a:t>Private rental properties and public housing</a:t>
            </a:r>
          </a:p>
          <a:p>
            <a:pPr>
              <a:lnSpc>
                <a:spcPct val="120000"/>
              </a:lnSpc>
            </a:pPr>
            <a:endParaRPr lang="en-US" dirty="0"/>
          </a:p>
        </p:txBody>
      </p:sp>
      <p:sp>
        <p:nvSpPr>
          <p:cNvPr id="6" name="Content Placeholder 5">
            <a:extLst>
              <a:ext uri="{FF2B5EF4-FFF2-40B4-BE49-F238E27FC236}">
                <a16:creationId xmlns:a16="http://schemas.microsoft.com/office/drawing/2014/main" id="{282EA73B-D3DB-4447-9208-446E55F6C6F5}"/>
              </a:ext>
            </a:extLst>
          </p:cNvPr>
          <p:cNvSpPr>
            <a:spLocks noGrp="1"/>
          </p:cNvSpPr>
          <p:nvPr>
            <p:ph sz="half" idx="2"/>
          </p:nvPr>
        </p:nvSpPr>
        <p:spPr>
          <a:xfrm>
            <a:off x="6096000" y="2144713"/>
            <a:ext cx="5181600" cy="4351338"/>
          </a:xfrm>
        </p:spPr>
        <p:txBody>
          <a:bodyPr>
            <a:normAutofit fontScale="62500" lnSpcReduction="20000"/>
          </a:bodyPr>
          <a:lstStyle/>
          <a:p>
            <a:pPr marL="0" indent="0">
              <a:lnSpc>
                <a:spcPct val="120000"/>
              </a:lnSpc>
              <a:buNone/>
            </a:pPr>
            <a:r>
              <a:rPr lang="en-AU" b="1" dirty="0"/>
              <a:t>Other circumstances</a:t>
            </a:r>
          </a:p>
          <a:p>
            <a:pPr>
              <a:lnSpc>
                <a:spcPct val="120000"/>
              </a:lnSpc>
            </a:pPr>
            <a:r>
              <a:rPr lang="en-AU" dirty="0"/>
              <a:t>Level of protection, acceptance and support of displaced people by host communities, local and national authorities</a:t>
            </a:r>
          </a:p>
          <a:p>
            <a:pPr>
              <a:lnSpc>
                <a:spcPct val="120000"/>
              </a:lnSpc>
            </a:pPr>
            <a:r>
              <a:rPr lang="en-AU" dirty="0"/>
              <a:t>Social and economic impact of displacement on host communities and communities who stay behind</a:t>
            </a:r>
          </a:p>
          <a:p>
            <a:pPr>
              <a:lnSpc>
                <a:spcPct val="120000"/>
              </a:lnSpc>
            </a:pPr>
            <a:r>
              <a:rPr lang="en-AU" dirty="0"/>
              <a:t>Access to income opportunities and mainstream services</a:t>
            </a:r>
          </a:p>
          <a:p>
            <a:pPr>
              <a:lnSpc>
                <a:spcPct val="120000"/>
              </a:lnSpc>
            </a:pPr>
            <a:r>
              <a:rPr lang="en-AU" dirty="0"/>
              <a:t>Degree of engagement and control over decision-making by affected persons, among many others</a:t>
            </a:r>
          </a:p>
          <a:p>
            <a:pPr>
              <a:lnSpc>
                <a:spcPct val="120000"/>
              </a:lnSpc>
            </a:pPr>
            <a:endParaRPr lang="en-US" dirty="0"/>
          </a:p>
        </p:txBody>
      </p:sp>
      <p:pic>
        <p:nvPicPr>
          <p:cNvPr id="7" name="Picture 6">
            <a:extLst>
              <a:ext uri="{FF2B5EF4-FFF2-40B4-BE49-F238E27FC236}">
                <a16:creationId xmlns:a16="http://schemas.microsoft.com/office/drawing/2014/main" id="{F4131609-F63F-0C43-8445-83F7A99FE35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02529" y="587380"/>
            <a:ext cx="1159841" cy="1367574"/>
          </a:xfrm>
          <a:prstGeom prst="rect">
            <a:avLst/>
          </a:prstGeom>
        </p:spPr>
      </p:pic>
    </p:spTree>
    <p:extLst>
      <p:ext uri="{BB962C8B-B14F-4D97-AF65-F5344CB8AC3E}">
        <p14:creationId xmlns:p14="http://schemas.microsoft.com/office/powerpoint/2010/main" val="27561685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9B143-0E22-6547-B1C2-28C0585F978A}"/>
              </a:ext>
            </a:extLst>
          </p:cNvPr>
          <p:cNvSpPr>
            <a:spLocks noGrp="1"/>
          </p:cNvSpPr>
          <p:nvPr>
            <p:ph type="title"/>
          </p:nvPr>
        </p:nvSpPr>
        <p:spPr>
          <a:xfrm>
            <a:off x="400050" y="476250"/>
            <a:ext cx="10044953" cy="776288"/>
          </a:xfrm>
        </p:spPr>
        <p:txBody>
          <a:bodyPr>
            <a:noAutofit/>
          </a:bodyPr>
          <a:lstStyle/>
          <a:p>
            <a:r>
              <a:rPr lang="en-US" sz="2800" dirty="0"/>
              <a:t>Disaster response should also take into account the different </a:t>
            </a:r>
            <a:r>
              <a:rPr lang="en-US" sz="2800" b="1" dirty="0"/>
              <a:t>phases of displacement</a:t>
            </a:r>
          </a:p>
        </p:txBody>
      </p:sp>
      <p:pic>
        <p:nvPicPr>
          <p:cNvPr id="5" name="Picture 4">
            <a:extLst>
              <a:ext uri="{FF2B5EF4-FFF2-40B4-BE49-F238E27FC236}">
                <a16:creationId xmlns:a16="http://schemas.microsoft.com/office/drawing/2014/main" id="{61A85FD9-1338-F947-B0F0-8CEBEF97C2B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60400" y="1498600"/>
            <a:ext cx="3454400" cy="1320800"/>
          </a:xfrm>
          <a:prstGeom prst="rect">
            <a:avLst/>
          </a:prstGeom>
        </p:spPr>
      </p:pic>
      <p:pic>
        <p:nvPicPr>
          <p:cNvPr id="6" name="Picture 5">
            <a:extLst>
              <a:ext uri="{FF2B5EF4-FFF2-40B4-BE49-F238E27FC236}">
                <a16:creationId xmlns:a16="http://schemas.microsoft.com/office/drawing/2014/main" id="{F1B20DE0-7CF0-1242-94B2-7DBDC02DC44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0400" y="3252391"/>
            <a:ext cx="3486150" cy="1689100"/>
          </a:xfrm>
          <a:prstGeom prst="rect">
            <a:avLst/>
          </a:prstGeom>
        </p:spPr>
      </p:pic>
      <p:pic>
        <p:nvPicPr>
          <p:cNvPr id="7" name="Picture 6">
            <a:extLst>
              <a:ext uri="{FF2B5EF4-FFF2-40B4-BE49-F238E27FC236}">
                <a16:creationId xmlns:a16="http://schemas.microsoft.com/office/drawing/2014/main" id="{1C75DD2B-DCCB-5945-916D-E2D90AE44E6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5670550" y="1515863"/>
            <a:ext cx="3486150" cy="1525191"/>
          </a:xfrm>
          <a:prstGeom prst="rect">
            <a:avLst/>
          </a:prstGeom>
        </p:spPr>
      </p:pic>
      <p:pic>
        <p:nvPicPr>
          <p:cNvPr id="8" name="Picture 7">
            <a:extLst>
              <a:ext uri="{FF2B5EF4-FFF2-40B4-BE49-F238E27FC236}">
                <a16:creationId xmlns:a16="http://schemas.microsoft.com/office/drawing/2014/main" id="{51E8A351-F472-6B40-B892-57EDEA9F6B00}"/>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5670550" y="3304379"/>
            <a:ext cx="3530579" cy="1324771"/>
          </a:xfrm>
          <a:prstGeom prst="rect">
            <a:avLst/>
          </a:prstGeom>
        </p:spPr>
      </p:pic>
      <p:pic>
        <p:nvPicPr>
          <p:cNvPr id="9" name="Picture 8">
            <a:extLst>
              <a:ext uri="{FF2B5EF4-FFF2-40B4-BE49-F238E27FC236}">
                <a16:creationId xmlns:a16="http://schemas.microsoft.com/office/drawing/2014/main" id="{C0F4AC75-5389-9A47-B1D8-E26A643F9CE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60394" y="4941491"/>
            <a:ext cx="3496306" cy="1525191"/>
          </a:xfrm>
          <a:prstGeom prst="rect">
            <a:avLst/>
          </a:prstGeom>
        </p:spPr>
      </p:pic>
    </p:spTree>
    <p:extLst>
      <p:ext uri="{BB962C8B-B14F-4D97-AF65-F5344CB8AC3E}">
        <p14:creationId xmlns:p14="http://schemas.microsoft.com/office/powerpoint/2010/main" val="24367526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AC2A-8D71-2A40-A843-D8926C741EB9}"/>
              </a:ext>
            </a:extLst>
          </p:cNvPr>
          <p:cNvSpPr>
            <a:spLocks noGrp="1"/>
          </p:cNvSpPr>
          <p:nvPr>
            <p:ph type="title"/>
          </p:nvPr>
        </p:nvSpPr>
        <p:spPr>
          <a:xfrm>
            <a:off x="1834270" y="253598"/>
            <a:ext cx="6813036" cy="823912"/>
          </a:xfrm>
        </p:spPr>
        <p:txBody>
          <a:bodyPr>
            <a:normAutofit/>
          </a:bodyPr>
          <a:lstStyle/>
          <a:p>
            <a:r>
              <a:rPr lang="en-US" sz="3600" dirty="0"/>
              <a:t>Acute displacement</a:t>
            </a:r>
          </a:p>
        </p:txBody>
      </p:sp>
      <p:sp>
        <p:nvSpPr>
          <p:cNvPr id="6" name="Text Placeholder 5">
            <a:extLst>
              <a:ext uri="{FF2B5EF4-FFF2-40B4-BE49-F238E27FC236}">
                <a16:creationId xmlns:a16="http://schemas.microsoft.com/office/drawing/2014/main" id="{CE1EDCC4-E326-1544-B984-B1D55474A6DA}"/>
              </a:ext>
            </a:extLst>
          </p:cNvPr>
          <p:cNvSpPr>
            <a:spLocks noGrp="1"/>
          </p:cNvSpPr>
          <p:nvPr>
            <p:ph type="body" idx="1"/>
          </p:nvPr>
        </p:nvSpPr>
        <p:spPr>
          <a:xfrm>
            <a:off x="696212" y="1391092"/>
            <a:ext cx="5157787" cy="823912"/>
          </a:xfrm>
        </p:spPr>
        <p:txBody>
          <a:bodyPr/>
          <a:lstStyle/>
          <a:p>
            <a:r>
              <a:rPr lang="en-US" b="0" dirty="0"/>
              <a:t>Issues</a:t>
            </a:r>
          </a:p>
        </p:txBody>
      </p:sp>
      <p:sp>
        <p:nvSpPr>
          <p:cNvPr id="7" name="Content Placeholder 6">
            <a:extLst>
              <a:ext uri="{FF2B5EF4-FFF2-40B4-BE49-F238E27FC236}">
                <a16:creationId xmlns:a16="http://schemas.microsoft.com/office/drawing/2014/main" id="{1E98FEB1-9E64-264A-AC26-788BE8341112}"/>
              </a:ext>
            </a:extLst>
          </p:cNvPr>
          <p:cNvSpPr>
            <a:spLocks noGrp="1"/>
          </p:cNvSpPr>
          <p:nvPr>
            <p:ph sz="half" idx="2"/>
          </p:nvPr>
        </p:nvSpPr>
        <p:spPr>
          <a:xfrm>
            <a:off x="578036" y="2320132"/>
            <a:ext cx="5157787" cy="4388635"/>
          </a:xfrm>
        </p:spPr>
        <p:txBody>
          <a:bodyPr>
            <a:noAutofit/>
          </a:bodyPr>
          <a:lstStyle/>
          <a:p>
            <a:pPr>
              <a:lnSpc>
                <a:spcPct val="120000"/>
              </a:lnSpc>
            </a:pPr>
            <a:r>
              <a:rPr lang="en-US" sz="1800" dirty="0"/>
              <a:t>Undermines overall resilience</a:t>
            </a:r>
          </a:p>
          <a:p>
            <a:pPr>
              <a:lnSpc>
                <a:spcPct val="120000"/>
              </a:lnSpc>
            </a:pPr>
            <a:r>
              <a:rPr lang="en-US" sz="1800" dirty="0"/>
              <a:t>Can lead to secondary or protracted displacement</a:t>
            </a:r>
          </a:p>
          <a:p>
            <a:pPr>
              <a:lnSpc>
                <a:spcPct val="120000"/>
              </a:lnSpc>
            </a:pPr>
            <a:r>
              <a:rPr lang="en-US" sz="1800" dirty="0"/>
              <a:t>Requires early action to minimize the impact</a:t>
            </a:r>
          </a:p>
          <a:p>
            <a:pPr>
              <a:lnSpc>
                <a:spcPct val="120000"/>
              </a:lnSpc>
            </a:pPr>
            <a:r>
              <a:rPr lang="en-US" sz="1800" dirty="0"/>
              <a:t>Consider hard-to-reach and urban locations</a:t>
            </a:r>
          </a:p>
          <a:p>
            <a:pPr>
              <a:lnSpc>
                <a:spcPct val="120000"/>
              </a:lnSpc>
            </a:pPr>
            <a:r>
              <a:rPr lang="en-US" sz="1800" dirty="0"/>
              <a:t>Challenged by bureaucracy and political sensitivities</a:t>
            </a:r>
          </a:p>
        </p:txBody>
      </p:sp>
      <p:sp>
        <p:nvSpPr>
          <p:cNvPr id="8" name="Text Placeholder 7">
            <a:extLst>
              <a:ext uri="{FF2B5EF4-FFF2-40B4-BE49-F238E27FC236}">
                <a16:creationId xmlns:a16="http://schemas.microsoft.com/office/drawing/2014/main" id="{806134AD-31FB-C44B-81DB-58E2DC7341AB}"/>
              </a:ext>
            </a:extLst>
          </p:cNvPr>
          <p:cNvSpPr>
            <a:spLocks noGrp="1"/>
          </p:cNvSpPr>
          <p:nvPr>
            <p:ph type="body" sz="quarter" idx="3"/>
          </p:nvPr>
        </p:nvSpPr>
        <p:spPr>
          <a:xfrm>
            <a:off x="5853999" y="766372"/>
            <a:ext cx="5183188" cy="823912"/>
          </a:xfrm>
        </p:spPr>
        <p:txBody>
          <a:bodyPr/>
          <a:lstStyle/>
          <a:p>
            <a:r>
              <a:rPr lang="en-US" b="0" dirty="0"/>
              <a:t>Recommendations</a:t>
            </a:r>
          </a:p>
        </p:txBody>
      </p:sp>
      <p:sp>
        <p:nvSpPr>
          <p:cNvPr id="9" name="Content Placeholder 8">
            <a:extLst>
              <a:ext uri="{FF2B5EF4-FFF2-40B4-BE49-F238E27FC236}">
                <a16:creationId xmlns:a16="http://schemas.microsoft.com/office/drawing/2014/main" id="{72E0916E-1A76-0E4A-99A3-38B3D50C7CE1}"/>
              </a:ext>
            </a:extLst>
          </p:cNvPr>
          <p:cNvSpPr>
            <a:spLocks noGrp="1"/>
          </p:cNvSpPr>
          <p:nvPr>
            <p:ph sz="quarter" idx="4"/>
          </p:nvPr>
        </p:nvSpPr>
        <p:spPr>
          <a:xfrm>
            <a:off x="5735823" y="1643882"/>
            <a:ext cx="5183188" cy="3684588"/>
          </a:xfrm>
        </p:spPr>
        <p:txBody>
          <a:bodyPr>
            <a:noAutofit/>
          </a:bodyPr>
          <a:lstStyle/>
          <a:p>
            <a:pPr>
              <a:lnSpc>
                <a:spcPct val="120000"/>
              </a:lnSpc>
            </a:pPr>
            <a:r>
              <a:rPr lang="en-US" sz="1800" dirty="0"/>
              <a:t>Include mid-long term measures in emergency operations plans to minimize long-term displacement such as:</a:t>
            </a:r>
          </a:p>
          <a:p>
            <a:pPr lvl="1">
              <a:lnSpc>
                <a:spcPct val="120000"/>
              </a:lnSpc>
              <a:buFontTx/>
              <a:buChar char="-"/>
            </a:pPr>
            <a:r>
              <a:rPr lang="en-US" sz="1400" dirty="0"/>
              <a:t>climate change adaptation</a:t>
            </a:r>
          </a:p>
          <a:p>
            <a:pPr lvl="1">
              <a:lnSpc>
                <a:spcPct val="120000"/>
              </a:lnSpc>
              <a:buFontTx/>
              <a:buChar char="-"/>
            </a:pPr>
            <a:r>
              <a:rPr lang="en-US" sz="1400" dirty="0"/>
              <a:t>disaster risk reduction</a:t>
            </a:r>
          </a:p>
          <a:p>
            <a:pPr lvl="1">
              <a:lnSpc>
                <a:spcPct val="120000"/>
              </a:lnSpc>
              <a:buFontTx/>
              <a:buChar char="-"/>
            </a:pPr>
            <a:r>
              <a:rPr lang="en-US" sz="1400" dirty="0"/>
              <a:t>recovery and livelihoods</a:t>
            </a:r>
          </a:p>
          <a:p>
            <a:pPr>
              <a:lnSpc>
                <a:spcPct val="120000"/>
              </a:lnSpc>
            </a:pPr>
            <a:r>
              <a:rPr lang="en-US" sz="1800" dirty="0"/>
              <a:t>Scale up early action measures such as forecast-based financing</a:t>
            </a:r>
          </a:p>
          <a:p>
            <a:pPr>
              <a:lnSpc>
                <a:spcPct val="120000"/>
              </a:lnSpc>
            </a:pPr>
            <a:r>
              <a:rPr lang="en-US" sz="1800" dirty="0"/>
              <a:t>Ensure assessments and response reach beyond the most visible, including through the use of new technology</a:t>
            </a:r>
          </a:p>
          <a:p>
            <a:pPr>
              <a:lnSpc>
                <a:spcPct val="120000"/>
              </a:lnSpc>
            </a:pPr>
            <a:r>
              <a:rPr lang="en-US" sz="1800" dirty="0"/>
              <a:t>Improve awareness of the ICRC Safer Access Guide to support situations of heightened sensitivity.</a:t>
            </a:r>
          </a:p>
          <a:p>
            <a:pPr lvl="1">
              <a:lnSpc>
                <a:spcPct val="120000"/>
              </a:lnSpc>
              <a:buFontTx/>
              <a:buChar char="-"/>
            </a:pPr>
            <a:endParaRPr lang="en-US" sz="1800" dirty="0"/>
          </a:p>
        </p:txBody>
      </p:sp>
      <p:pic>
        <p:nvPicPr>
          <p:cNvPr id="10" name="Picture 9">
            <a:extLst>
              <a:ext uri="{FF2B5EF4-FFF2-40B4-BE49-F238E27FC236}">
                <a16:creationId xmlns:a16="http://schemas.microsoft.com/office/drawing/2014/main" id="{A071BA2F-16CF-004A-B1DE-9A5AE55F473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91964" y="0"/>
            <a:ext cx="1642306" cy="1643882"/>
          </a:xfrm>
          <a:prstGeom prst="rect">
            <a:avLst/>
          </a:prstGeom>
        </p:spPr>
      </p:pic>
    </p:spTree>
    <p:extLst>
      <p:ext uri="{BB962C8B-B14F-4D97-AF65-F5344CB8AC3E}">
        <p14:creationId xmlns:p14="http://schemas.microsoft.com/office/powerpoint/2010/main" val="33228598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AC2A-8D71-2A40-A843-D8926C741EB9}"/>
              </a:ext>
            </a:extLst>
          </p:cNvPr>
          <p:cNvSpPr>
            <a:spLocks noGrp="1"/>
          </p:cNvSpPr>
          <p:nvPr>
            <p:ph type="title"/>
          </p:nvPr>
        </p:nvSpPr>
        <p:spPr>
          <a:xfrm>
            <a:off x="2099433" y="327617"/>
            <a:ext cx="6813036" cy="823912"/>
          </a:xfrm>
        </p:spPr>
        <p:txBody>
          <a:bodyPr>
            <a:normAutofit/>
          </a:bodyPr>
          <a:lstStyle/>
          <a:p>
            <a:r>
              <a:rPr lang="en-US" sz="3600" dirty="0"/>
              <a:t>Stable displacement</a:t>
            </a:r>
          </a:p>
        </p:txBody>
      </p:sp>
      <p:sp>
        <p:nvSpPr>
          <p:cNvPr id="6" name="Text Placeholder 5">
            <a:extLst>
              <a:ext uri="{FF2B5EF4-FFF2-40B4-BE49-F238E27FC236}">
                <a16:creationId xmlns:a16="http://schemas.microsoft.com/office/drawing/2014/main" id="{CE1EDCC4-E326-1544-B984-B1D55474A6DA}"/>
              </a:ext>
            </a:extLst>
          </p:cNvPr>
          <p:cNvSpPr>
            <a:spLocks noGrp="1"/>
          </p:cNvSpPr>
          <p:nvPr>
            <p:ph type="body" idx="1"/>
          </p:nvPr>
        </p:nvSpPr>
        <p:spPr>
          <a:xfrm>
            <a:off x="696212" y="1122760"/>
            <a:ext cx="5157787" cy="823912"/>
          </a:xfrm>
        </p:spPr>
        <p:txBody>
          <a:bodyPr/>
          <a:lstStyle/>
          <a:p>
            <a:r>
              <a:rPr lang="en-US" b="0" dirty="0"/>
              <a:t>Issues</a:t>
            </a:r>
          </a:p>
        </p:txBody>
      </p:sp>
      <p:sp>
        <p:nvSpPr>
          <p:cNvPr id="7" name="Content Placeholder 6">
            <a:extLst>
              <a:ext uri="{FF2B5EF4-FFF2-40B4-BE49-F238E27FC236}">
                <a16:creationId xmlns:a16="http://schemas.microsoft.com/office/drawing/2014/main" id="{1E98FEB1-9E64-264A-AC26-788BE8341112}"/>
              </a:ext>
            </a:extLst>
          </p:cNvPr>
          <p:cNvSpPr>
            <a:spLocks noGrp="1"/>
          </p:cNvSpPr>
          <p:nvPr>
            <p:ph sz="half" idx="2"/>
          </p:nvPr>
        </p:nvSpPr>
        <p:spPr>
          <a:xfrm>
            <a:off x="578036" y="1946672"/>
            <a:ext cx="5157787" cy="4388635"/>
          </a:xfrm>
        </p:spPr>
        <p:txBody>
          <a:bodyPr>
            <a:noAutofit/>
          </a:bodyPr>
          <a:lstStyle/>
          <a:p>
            <a:pPr>
              <a:lnSpc>
                <a:spcPct val="120000"/>
              </a:lnSpc>
            </a:pPr>
            <a:r>
              <a:rPr lang="en-US" sz="1800" dirty="0"/>
              <a:t>A critical time, with risks of further instability due to:</a:t>
            </a:r>
          </a:p>
          <a:p>
            <a:pPr lvl="1">
              <a:lnSpc>
                <a:spcPct val="120000"/>
              </a:lnSpc>
              <a:spcBef>
                <a:spcPts val="0"/>
              </a:spcBef>
              <a:buFontTx/>
              <a:buChar char="-"/>
            </a:pPr>
            <a:r>
              <a:rPr lang="en-US" sz="1400" dirty="0"/>
              <a:t>A lack of resources to continue humanitarian support</a:t>
            </a:r>
          </a:p>
          <a:p>
            <a:pPr lvl="1">
              <a:lnSpc>
                <a:spcPct val="120000"/>
              </a:lnSpc>
              <a:spcBef>
                <a:spcPts val="0"/>
              </a:spcBef>
              <a:buFontTx/>
              <a:buChar char="-"/>
            </a:pPr>
            <a:r>
              <a:rPr lang="en-US" sz="1400" dirty="0"/>
              <a:t>A failure to address underlying risk factors, such as climate change</a:t>
            </a:r>
          </a:p>
          <a:p>
            <a:pPr lvl="1">
              <a:lnSpc>
                <a:spcPct val="120000"/>
              </a:lnSpc>
              <a:spcBef>
                <a:spcPts val="0"/>
              </a:spcBef>
              <a:buFontTx/>
              <a:buChar char="-"/>
            </a:pPr>
            <a:r>
              <a:rPr lang="en-US" sz="1400" dirty="0"/>
              <a:t>A lack of self-reliance opportunities</a:t>
            </a:r>
          </a:p>
          <a:p>
            <a:pPr lvl="1">
              <a:lnSpc>
                <a:spcPct val="120000"/>
              </a:lnSpc>
              <a:spcBef>
                <a:spcPts val="0"/>
              </a:spcBef>
              <a:buFontTx/>
              <a:buChar char="-"/>
            </a:pPr>
            <a:r>
              <a:rPr lang="en-US" sz="1400" dirty="0"/>
              <a:t>Tensions with host communities</a:t>
            </a:r>
          </a:p>
          <a:p>
            <a:pPr lvl="1">
              <a:lnSpc>
                <a:spcPct val="120000"/>
              </a:lnSpc>
              <a:spcBef>
                <a:spcPts val="0"/>
              </a:spcBef>
              <a:buFontTx/>
              <a:buChar char="-"/>
            </a:pPr>
            <a:r>
              <a:rPr lang="en-US" sz="1400" dirty="0"/>
              <a:t>Competition for scarce resources</a:t>
            </a:r>
            <a:endParaRPr lang="en-US" sz="1800" dirty="0"/>
          </a:p>
          <a:p>
            <a:pPr>
              <a:lnSpc>
                <a:spcPct val="120000"/>
              </a:lnSpc>
            </a:pPr>
            <a:r>
              <a:rPr lang="en-US" sz="1800" dirty="0"/>
              <a:t>Need for livelihood opportunities to reduce aid dependence.</a:t>
            </a:r>
          </a:p>
          <a:p>
            <a:pPr>
              <a:lnSpc>
                <a:spcPct val="120000"/>
              </a:lnSpc>
            </a:pPr>
            <a:r>
              <a:rPr lang="en-US" sz="1800" dirty="0"/>
              <a:t>Lack of access to land due to legal tenure zoning or other issues.</a:t>
            </a:r>
          </a:p>
        </p:txBody>
      </p:sp>
      <p:sp>
        <p:nvSpPr>
          <p:cNvPr id="8" name="Text Placeholder 7">
            <a:extLst>
              <a:ext uri="{FF2B5EF4-FFF2-40B4-BE49-F238E27FC236}">
                <a16:creationId xmlns:a16="http://schemas.microsoft.com/office/drawing/2014/main" id="{806134AD-31FB-C44B-81DB-58E2DC7341AB}"/>
              </a:ext>
            </a:extLst>
          </p:cNvPr>
          <p:cNvSpPr>
            <a:spLocks noGrp="1"/>
          </p:cNvSpPr>
          <p:nvPr>
            <p:ph type="body" sz="quarter" idx="3"/>
          </p:nvPr>
        </p:nvSpPr>
        <p:spPr>
          <a:xfrm>
            <a:off x="5853999" y="886175"/>
            <a:ext cx="5183188" cy="823912"/>
          </a:xfrm>
        </p:spPr>
        <p:txBody>
          <a:bodyPr/>
          <a:lstStyle/>
          <a:p>
            <a:r>
              <a:rPr lang="en-US" b="0" dirty="0"/>
              <a:t>Recommendations</a:t>
            </a:r>
          </a:p>
        </p:txBody>
      </p:sp>
      <p:sp>
        <p:nvSpPr>
          <p:cNvPr id="9" name="Content Placeholder 8">
            <a:extLst>
              <a:ext uri="{FF2B5EF4-FFF2-40B4-BE49-F238E27FC236}">
                <a16:creationId xmlns:a16="http://schemas.microsoft.com/office/drawing/2014/main" id="{72E0916E-1A76-0E4A-99A3-38B3D50C7CE1}"/>
              </a:ext>
            </a:extLst>
          </p:cNvPr>
          <p:cNvSpPr>
            <a:spLocks noGrp="1"/>
          </p:cNvSpPr>
          <p:nvPr>
            <p:ph sz="quarter" idx="4"/>
          </p:nvPr>
        </p:nvSpPr>
        <p:spPr>
          <a:xfrm>
            <a:off x="5735823" y="1733847"/>
            <a:ext cx="5183188" cy="3684588"/>
          </a:xfrm>
        </p:spPr>
        <p:txBody>
          <a:bodyPr>
            <a:noAutofit/>
          </a:bodyPr>
          <a:lstStyle/>
          <a:p>
            <a:pPr>
              <a:lnSpc>
                <a:spcPct val="120000"/>
              </a:lnSpc>
            </a:pPr>
            <a:r>
              <a:rPr lang="en-US" sz="1800" dirty="0"/>
              <a:t>Response to include activities promote greater self-reliance</a:t>
            </a:r>
          </a:p>
          <a:p>
            <a:pPr>
              <a:lnSpc>
                <a:spcPct val="120000"/>
              </a:lnSpc>
            </a:pPr>
            <a:r>
              <a:rPr lang="en-US" sz="1800" dirty="0"/>
              <a:t> Transition from emergency to longer-term / development funding streams</a:t>
            </a:r>
          </a:p>
          <a:p>
            <a:pPr>
              <a:lnSpc>
                <a:spcPct val="120000"/>
              </a:lnSpc>
            </a:pPr>
            <a:r>
              <a:rPr lang="en-US" sz="1800" dirty="0"/>
              <a:t>Include livelihood support such as cash transfers and cash-for-work initiatives.</a:t>
            </a:r>
          </a:p>
          <a:p>
            <a:pPr>
              <a:lnSpc>
                <a:spcPct val="120000"/>
              </a:lnSpc>
            </a:pPr>
            <a:r>
              <a:rPr lang="en-US" sz="1800" dirty="0"/>
              <a:t>Intensify efforts understand local economies and labour markets to improve livelihood interventions</a:t>
            </a:r>
          </a:p>
          <a:p>
            <a:pPr>
              <a:lnSpc>
                <a:spcPct val="120000"/>
              </a:lnSpc>
            </a:pPr>
            <a:r>
              <a:rPr lang="en-US" sz="1800" dirty="0"/>
              <a:t>Support access to information for settlement options engage with authorities on key land and property issues.</a:t>
            </a:r>
          </a:p>
        </p:txBody>
      </p:sp>
      <p:pic>
        <p:nvPicPr>
          <p:cNvPr id="3" name="Picture 2">
            <a:extLst>
              <a:ext uri="{FF2B5EF4-FFF2-40B4-BE49-F238E27FC236}">
                <a16:creationId xmlns:a16="http://schemas.microsoft.com/office/drawing/2014/main" id="{4A843A5E-6F95-184B-A269-E10834A26C0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10192" y="-177343"/>
            <a:ext cx="1889241" cy="1887430"/>
          </a:xfrm>
          <a:prstGeom prst="rect">
            <a:avLst/>
          </a:prstGeom>
        </p:spPr>
      </p:pic>
    </p:spTree>
    <p:extLst>
      <p:ext uri="{BB962C8B-B14F-4D97-AF65-F5344CB8AC3E}">
        <p14:creationId xmlns:p14="http://schemas.microsoft.com/office/powerpoint/2010/main" val="26058351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4AC2A-8D71-2A40-A843-D8926C741EB9}"/>
              </a:ext>
            </a:extLst>
          </p:cNvPr>
          <p:cNvSpPr>
            <a:spLocks noGrp="1"/>
          </p:cNvSpPr>
          <p:nvPr>
            <p:ph type="title"/>
          </p:nvPr>
        </p:nvSpPr>
        <p:spPr>
          <a:xfrm>
            <a:off x="2099433" y="327617"/>
            <a:ext cx="6813036" cy="823912"/>
          </a:xfrm>
        </p:spPr>
        <p:txBody>
          <a:bodyPr>
            <a:normAutofit/>
          </a:bodyPr>
          <a:lstStyle/>
          <a:p>
            <a:r>
              <a:rPr lang="en-US" sz="3600" dirty="0"/>
              <a:t>Protracted displacement</a:t>
            </a:r>
          </a:p>
        </p:txBody>
      </p:sp>
      <p:sp>
        <p:nvSpPr>
          <p:cNvPr id="6" name="Text Placeholder 5">
            <a:extLst>
              <a:ext uri="{FF2B5EF4-FFF2-40B4-BE49-F238E27FC236}">
                <a16:creationId xmlns:a16="http://schemas.microsoft.com/office/drawing/2014/main" id="{CE1EDCC4-E326-1544-B984-B1D55474A6DA}"/>
              </a:ext>
            </a:extLst>
          </p:cNvPr>
          <p:cNvSpPr>
            <a:spLocks noGrp="1"/>
          </p:cNvSpPr>
          <p:nvPr>
            <p:ph type="body" idx="1"/>
          </p:nvPr>
        </p:nvSpPr>
        <p:spPr>
          <a:xfrm>
            <a:off x="668938" y="1317836"/>
            <a:ext cx="5157787" cy="823912"/>
          </a:xfrm>
        </p:spPr>
        <p:txBody>
          <a:bodyPr/>
          <a:lstStyle/>
          <a:p>
            <a:r>
              <a:rPr lang="en-US" b="0" dirty="0"/>
              <a:t>Issues</a:t>
            </a:r>
          </a:p>
        </p:txBody>
      </p:sp>
      <p:sp>
        <p:nvSpPr>
          <p:cNvPr id="7" name="Content Placeholder 6">
            <a:extLst>
              <a:ext uri="{FF2B5EF4-FFF2-40B4-BE49-F238E27FC236}">
                <a16:creationId xmlns:a16="http://schemas.microsoft.com/office/drawing/2014/main" id="{1E98FEB1-9E64-264A-AC26-788BE8341112}"/>
              </a:ext>
            </a:extLst>
          </p:cNvPr>
          <p:cNvSpPr>
            <a:spLocks noGrp="1"/>
          </p:cNvSpPr>
          <p:nvPr>
            <p:ph sz="half" idx="2"/>
          </p:nvPr>
        </p:nvSpPr>
        <p:spPr>
          <a:xfrm>
            <a:off x="657700" y="2141748"/>
            <a:ext cx="5438300" cy="4388635"/>
          </a:xfrm>
        </p:spPr>
        <p:txBody>
          <a:bodyPr>
            <a:noAutofit/>
          </a:bodyPr>
          <a:lstStyle/>
          <a:p>
            <a:pPr>
              <a:lnSpc>
                <a:spcPct val="120000"/>
              </a:lnSpc>
            </a:pPr>
            <a:r>
              <a:rPr lang="en-US" sz="1800" dirty="0"/>
              <a:t>Can result from complex circumstances including:</a:t>
            </a:r>
          </a:p>
          <a:p>
            <a:pPr lvl="1">
              <a:lnSpc>
                <a:spcPct val="120000"/>
              </a:lnSpc>
              <a:spcBef>
                <a:spcPts val="0"/>
              </a:spcBef>
              <a:buFontTx/>
              <a:buChar char="-"/>
            </a:pPr>
            <a:r>
              <a:rPr lang="en-US" sz="1400" dirty="0"/>
              <a:t>Recurrent hazards, conflict/situations of violence</a:t>
            </a:r>
          </a:p>
          <a:p>
            <a:pPr lvl="1">
              <a:lnSpc>
                <a:spcPct val="120000"/>
              </a:lnSpc>
              <a:spcBef>
                <a:spcPts val="0"/>
              </a:spcBef>
              <a:buFontTx/>
              <a:buChar char="-"/>
            </a:pPr>
            <a:r>
              <a:rPr lang="en-US" sz="1400" dirty="0"/>
              <a:t>Psychological trauma</a:t>
            </a:r>
          </a:p>
          <a:p>
            <a:pPr lvl="1">
              <a:lnSpc>
                <a:spcPct val="120000"/>
              </a:lnSpc>
              <a:spcBef>
                <a:spcPts val="0"/>
              </a:spcBef>
              <a:buFontTx/>
              <a:buChar char="-"/>
            </a:pPr>
            <a:r>
              <a:rPr lang="en-US" sz="1400" dirty="0"/>
              <a:t>Political instability, weak governance</a:t>
            </a:r>
          </a:p>
          <a:p>
            <a:pPr lvl="1">
              <a:lnSpc>
                <a:spcPct val="120000"/>
              </a:lnSpc>
              <a:spcBef>
                <a:spcPts val="0"/>
              </a:spcBef>
              <a:buFontTx/>
              <a:buChar char="-"/>
            </a:pPr>
            <a:r>
              <a:rPr lang="en-US" sz="1400" dirty="0"/>
              <a:t>Chronic poverty, lack of livelihood opportunities</a:t>
            </a:r>
          </a:p>
          <a:p>
            <a:pPr lvl="1">
              <a:lnSpc>
                <a:spcPct val="120000"/>
              </a:lnSpc>
              <a:spcBef>
                <a:spcPts val="0"/>
              </a:spcBef>
              <a:buFontTx/>
              <a:buChar char="-"/>
            </a:pPr>
            <a:r>
              <a:rPr lang="en-US" sz="1400" dirty="0"/>
              <a:t>Inequality, administrative, legal obstacles</a:t>
            </a:r>
          </a:p>
          <a:p>
            <a:pPr>
              <a:lnSpc>
                <a:spcPct val="120000"/>
              </a:lnSpc>
              <a:spcBef>
                <a:spcPts val="0"/>
              </a:spcBef>
            </a:pPr>
            <a:r>
              <a:rPr lang="en-US" sz="1800" dirty="0"/>
              <a:t>Limited resources available for longer term programs</a:t>
            </a:r>
          </a:p>
          <a:p>
            <a:pPr>
              <a:lnSpc>
                <a:spcPct val="120000"/>
              </a:lnSpc>
              <a:spcBef>
                <a:spcPts val="0"/>
              </a:spcBef>
            </a:pPr>
            <a:r>
              <a:rPr lang="en-US" sz="1800" dirty="0"/>
              <a:t>The ‘development divide’ can limit partnerships between humanitarian and development partners and fail to address underlying drivers of displacement.</a:t>
            </a:r>
          </a:p>
          <a:p>
            <a:pPr>
              <a:lnSpc>
                <a:spcPct val="120000"/>
              </a:lnSpc>
            </a:pPr>
            <a:endParaRPr lang="en-US" sz="1800" dirty="0"/>
          </a:p>
        </p:txBody>
      </p:sp>
      <p:sp>
        <p:nvSpPr>
          <p:cNvPr id="8" name="Text Placeholder 7">
            <a:extLst>
              <a:ext uri="{FF2B5EF4-FFF2-40B4-BE49-F238E27FC236}">
                <a16:creationId xmlns:a16="http://schemas.microsoft.com/office/drawing/2014/main" id="{806134AD-31FB-C44B-81DB-58E2DC7341AB}"/>
              </a:ext>
            </a:extLst>
          </p:cNvPr>
          <p:cNvSpPr>
            <a:spLocks noGrp="1"/>
          </p:cNvSpPr>
          <p:nvPr>
            <p:ph type="body" sz="quarter" idx="3"/>
          </p:nvPr>
        </p:nvSpPr>
        <p:spPr>
          <a:xfrm>
            <a:off x="6241124" y="1377700"/>
            <a:ext cx="5183188" cy="823912"/>
          </a:xfrm>
        </p:spPr>
        <p:txBody>
          <a:bodyPr/>
          <a:lstStyle/>
          <a:p>
            <a:r>
              <a:rPr lang="en-US" b="0" dirty="0"/>
              <a:t>Recommendations</a:t>
            </a:r>
          </a:p>
        </p:txBody>
      </p:sp>
      <p:sp>
        <p:nvSpPr>
          <p:cNvPr id="9" name="Content Placeholder 8">
            <a:extLst>
              <a:ext uri="{FF2B5EF4-FFF2-40B4-BE49-F238E27FC236}">
                <a16:creationId xmlns:a16="http://schemas.microsoft.com/office/drawing/2014/main" id="{72E0916E-1A76-0E4A-99A3-38B3D50C7CE1}"/>
              </a:ext>
            </a:extLst>
          </p:cNvPr>
          <p:cNvSpPr>
            <a:spLocks noGrp="1"/>
          </p:cNvSpPr>
          <p:nvPr>
            <p:ph sz="quarter" idx="4"/>
          </p:nvPr>
        </p:nvSpPr>
        <p:spPr>
          <a:xfrm>
            <a:off x="6241124" y="2358123"/>
            <a:ext cx="4903126" cy="3684588"/>
          </a:xfrm>
        </p:spPr>
        <p:txBody>
          <a:bodyPr>
            <a:noAutofit/>
          </a:bodyPr>
          <a:lstStyle/>
          <a:p>
            <a:pPr>
              <a:lnSpc>
                <a:spcPct val="120000"/>
              </a:lnSpc>
            </a:pPr>
            <a:r>
              <a:rPr lang="en-US" sz="1800" dirty="0"/>
              <a:t>Build a comprehensive understanding of the complex underlying causes of protracted displacement.</a:t>
            </a:r>
          </a:p>
          <a:p>
            <a:pPr>
              <a:lnSpc>
                <a:spcPct val="120000"/>
              </a:lnSpc>
            </a:pPr>
            <a:r>
              <a:rPr lang="en-US" sz="1800" dirty="0"/>
              <a:t>Use long-term programs such as cash, recovery and livelihoods programmes, resilience and disaster risk reduction, promotion of social cohesion, protection and advocacy.</a:t>
            </a:r>
          </a:p>
          <a:p>
            <a:pPr>
              <a:lnSpc>
                <a:spcPct val="120000"/>
              </a:lnSpc>
            </a:pPr>
            <a:r>
              <a:rPr lang="en-US" sz="1800" dirty="0"/>
              <a:t>Explore opportunities for partnerships with development organisations to ensure adequate resources.</a:t>
            </a:r>
          </a:p>
        </p:txBody>
      </p:sp>
      <p:pic>
        <p:nvPicPr>
          <p:cNvPr id="4" name="Picture 3">
            <a:extLst>
              <a:ext uri="{FF2B5EF4-FFF2-40B4-BE49-F238E27FC236}">
                <a16:creationId xmlns:a16="http://schemas.microsoft.com/office/drawing/2014/main" id="{C268793E-1B52-DC41-8444-E84685299D6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51088" y="173822"/>
            <a:ext cx="1207450" cy="1368443"/>
          </a:xfrm>
          <a:prstGeom prst="rect">
            <a:avLst/>
          </a:prstGeom>
        </p:spPr>
      </p:pic>
    </p:spTree>
    <p:extLst>
      <p:ext uri="{BB962C8B-B14F-4D97-AF65-F5344CB8AC3E}">
        <p14:creationId xmlns:p14="http://schemas.microsoft.com/office/powerpoint/2010/main" val="30093935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9FD8-48DC-6643-81EC-49DDEF327C9D}"/>
              </a:ext>
            </a:extLst>
          </p:cNvPr>
          <p:cNvSpPr>
            <a:spLocks noGrp="1"/>
          </p:cNvSpPr>
          <p:nvPr>
            <p:ph type="title"/>
          </p:nvPr>
        </p:nvSpPr>
        <p:spPr>
          <a:xfrm>
            <a:off x="2783404" y="541460"/>
            <a:ext cx="6028426" cy="1207654"/>
          </a:xfrm>
        </p:spPr>
        <p:txBody>
          <a:bodyPr>
            <a:noAutofit/>
          </a:bodyPr>
          <a:lstStyle/>
          <a:p>
            <a:r>
              <a:rPr lang="en-US" sz="2800" dirty="0"/>
              <a:t>IFRC guidance and tools </a:t>
            </a:r>
            <a:br>
              <a:rPr lang="en-US" sz="2800" dirty="0"/>
            </a:br>
            <a:r>
              <a:rPr lang="en-US" sz="1800" dirty="0"/>
              <a:t>on preparedness and response</a:t>
            </a:r>
            <a:endParaRPr lang="en-US" sz="2800" dirty="0"/>
          </a:p>
        </p:txBody>
      </p:sp>
      <p:pic>
        <p:nvPicPr>
          <p:cNvPr id="5" name="Picture 4">
            <a:extLst>
              <a:ext uri="{FF2B5EF4-FFF2-40B4-BE49-F238E27FC236}">
                <a16:creationId xmlns:a16="http://schemas.microsoft.com/office/drawing/2014/main" id="{63D0FFE2-6E90-8D45-A30F-D6B08079A4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446" y="112385"/>
            <a:ext cx="2152292" cy="2152292"/>
          </a:xfrm>
          <a:prstGeom prst="rect">
            <a:avLst/>
          </a:prstGeom>
        </p:spPr>
      </p:pic>
      <p:sp>
        <p:nvSpPr>
          <p:cNvPr id="3" name="Rectangle 2">
            <a:extLst>
              <a:ext uri="{FF2B5EF4-FFF2-40B4-BE49-F238E27FC236}">
                <a16:creationId xmlns:a16="http://schemas.microsoft.com/office/drawing/2014/main" id="{C84BACFD-6699-A84E-8A26-190082861BCE}"/>
              </a:ext>
            </a:extLst>
          </p:cNvPr>
          <p:cNvSpPr/>
          <p:nvPr/>
        </p:nvSpPr>
        <p:spPr>
          <a:xfrm>
            <a:off x="518159" y="2666878"/>
            <a:ext cx="6716486" cy="3416320"/>
          </a:xfrm>
          <a:prstGeom prst="rect">
            <a:avLst/>
          </a:prstGeom>
        </p:spPr>
        <p:txBody>
          <a:bodyPr wrap="square">
            <a:spAutoFit/>
          </a:bodyPr>
          <a:lstStyle/>
          <a:p>
            <a:r>
              <a:rPr lang="en-AU" dirty="0"/>
              <a:t>Preparedness For Effective Response (IFRC, 2018)</a:t>
            </a:r>
          </a:p>
          <a:p>
            <a:endParaRPr lang="en-AU" dirty="0"/>
          </a:p>
          <a:p>
            <a:r>
              <a:rPr lang="en-AU" dirty="0"/>
              <a:t>Assisting Host Families After Crisis and Natural Disaster (IFRC, 2012)</a:t>
            </a:r>
          </a:p>
          <a:p>
            <a:endParaRPr lang="en-AU" dirty="0"/>
          </a:p>
          <a:p>
            <a:r>
              <a:rPr lang="en-AU" dirty="0"/>
              <a:t>Climate Smart Programming (IFRC, 2020)</a:t>
            </a:r>
          </a:p>
          <a:p>
            <a:r>
              <a:rPr lang="en-AU" dirty="0"/>
              <a:t> </a:t>
            </a:r>
          </a:p>
          <a:p>
            <a:r>
              <a:rPr lang="en-AU" dirty="0"/>
              <a:t>Integrating climate change and urban risks into the VCA (IFRC, 2014)</a:t>
            </a:r>
          </a:p>
          <a:p>
            <a:endParaRPr lang="en-AU" dirty="0"/>
          </a:p>
          <a:p>
            <a:r>
              <a:rPr lang="en-AU" dirty="0"/>
              <a:t>Community-Based Surveillance: Guiding Principles (IFRC, 2018)</a:t>
            </a:r>
          </a:p>
          <a:p>
            <a:endParaRPr lang="en-AU" dirty="0"/>
          </a:p>
          <a:p>
            <a:r>
              <a:rPr lang="en-AU" dirty="0"/>
              <a:t>Step-by-Step Guide for Rental Assistance to People Affected by Crises (IFRC, 2020)</a:t>
            </a:r>
          </a:p>
        </p:txBody>
      </p:sp>
      <p:pic>
        <p:nvPicPr>
          <p:cNvPr id="6" name="Picture 5">
            <a:extLst>
              <a:ext uri="{FF2B5EF4-FFF2-40B4-BE49-F238E27FC236}">
                <a16:creationId xmlns:a16="http://schemas.microsoft.com/office/drawing/2014/main" id="{2F1F98E6-CA4C-CB4B-9A1E-1BED16538B3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50480" y="1128580"/>
            <a:ext cx="4181619" cy="5426765"/>
          </a:xfrm>
          <a:prstGeom prst="rect">
            <a:avLst/>
          </a:prstGeom>
        </p:spPr>
      </p:pic>
    </p:spTree>
    <p:extLst>
      <p:ext uri="{BB962C8B-B14F-4D97-AF65-F5344CB8AC3E}">
        <p14:creationId xmlns:p14="http://schemas.microsoft.com/office/powerpoint/2010/main" val="270975365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BEC1C-1A5C-FC4B-9368-6C1BF30FCE37}"/>
              </a:ext>
            </a:extLst>
          </p:cNvPr>
          <p:cNvSpPr>
            <a:spLocks noGrp="1"/>
          </p:cNvSpPr>
          <p:nvPr>
            <p:ph type="ctrTitle" idx="4294967295"/>
          </p:nvPr>
        </p:nvSpPr>
        <p:spPr>
          <a:xfrm>
            <a:off x="876694" y="1041400"/>
            <a:ext cx="9144000" cy="2387600"/>
          </a:xfrm>
          <a:prstGeom prst="rect">
            <a:avLst/>
          </a:prstGeom>
        </p:spPr>
        <p:txBody>
          <a:bodyPr>
            <a:normAutofit/>
          </a:bodyPr>
          <a:lstStyle/>
          <a:p>
            <a:pPr algn="l"/>
            <a:r>
              <a:rPr lang="en-US" dirty="0"/>
              <a:t>Durable solutions</a:t>
            </a:r>
          </a:p>
        </p:txBody>
      </p:sp>
      <p:sp>
        <p:nvSpPr>
          <p:cNvPr id="3" name="Subtitle 2">
            <a:extLst>
              <a:ext uri="{FF2B5EF4-FFF2-40B4-BE49-F238E27FC236}">
                <a16:creationId xmlns:a16="http://schemas.microsoft.com/office/drawing/2014/main" id="{FCF1A1CF-1CAF-D849-B453-2AF63AA6EEFD}"/>
              </a:ext>
            </a:extLst>
          </p:cNvPr>
          <p:cNvSpPr>
            <a:spLocks noGrp="1"/>
          </p:cNvSpPr>
          <p:nvPr>
            <p:ph type="subTitle" idx="4294967295"/>
          </p:nvPr>
        </p:nvSpPr>
        <p:spPr>
          <a:xfrm>
            <a:off x="876694" y="3557588"/>
            <a:ext cx="8312150" cy="1655762"/>
          </a:xfrm>
          <a:prstGeom prst="rect">
            <a:avLst/>
          </a:prstGeom>
        </p:spPr>
        <p:txBody>
          <a:bodyPr/>
          <a:lstStyle/>
          <a:p>
            <a:pPr algn="l"/>
            <a:r>
              <a:rPr lang="en-US" dirty="0"/>
              <a:t>in the context of climate-related displacement</a:t>
            </a:r>
          </a:p>
        </p:txBody>
      </p:sp>
    </p:spTree>
    <p:extLst>
      <p:ext uri="{BB962C8B-B14F-4D97-AF65-F5344CB8AC3E}">
        <p14:creationId xmlns:p14="http://schemas.microsoft.com/office/powerpoint/2010/main" val="3605935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B1F1CF-E020-6D49-9AA4-7B3D879724D2}"/>
              </a:ext>
            </a:extLst>
          </p:cNvPr>
          <p:cNvSpPr>
            <a:spLocks noGrp="1"/>
          </p:cNvSpPr>
          <p:nvPr>
            <p:ph type="title"/>
          </p:nvPr>
        </p:nvSpPr>
        <p:spPr>
          <a:xfrm>
            <a:off x="838200" y="261516"/>
            <a:ext cx="10080812" cy="839041"/>
          </a:xfrm>
        </p:spPr>
        <p:txBody>
          <a:bodyPr>
            <a:noAutofit/>
          </a:bodyPr>
          <a:lstStyle/>
          <a:p>
            <a:r>
              <a:rPr lang="en-US" sz="3600" dirty="0"/>
              <a:t>Durable solutions</a:t>
            </a:r>
          </a:p>
        </p:txBody>
      </p:sp>
      <p:sp>
        <p:nvSpPr>
          <p:cNvPr id="8" name="Round Diagonal Corner of Rectangle 7">
            <a:extLst>
              <a:ext uri="{FF2B5EF4-FFF2-40B4-BE49-F238E27FC236}">
                <a16:creationId xmlns:a16="http://schemas.microsoft.com/office/drawing/2014/main" id="{6EE04520-C691-7943-AE1E-40A59B717F1C}"/>
              </a:ext>
            </a:extLst>
          </p:cNvPr>
          <p:cNvSpPr/>
          <p:nvPr/>
        </p:nvSpPr>
        <p:spPr>
          <a:xfrm>
            <a:off x="723900" y="1614907"/>
            <a:ext cx="4362450" cy="2858209"/>
          </a:xfrm>
          <a:prstGeom prst="round2DiagRect">
            <a:avLst/>
          </a:prstGeom>
          <a:solidFill>
            <a:schemeClr val="accent2">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AU" b="1"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What is a durable solution?</a:t>
            </a:r>
            <a:br>
              <a:rPr lang="en-AU" dirty="0">
                <a:solidFill>
                  <a:schemeClr val="bg2">
                    <a:lumMod val="25000"/>
                  </a:schemeClr>
                </a:solidFill>
              </a:rPr>
            </a:br>
            <a:endParaRPr lang="en-AU"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endParaRPr>
          </a:p>
          <a:p>
            <a:r>
              <a:rPr lang="en-AU" sz="160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Situations of displacement, including those which are climate-related, are resolved when ‘normalcy’ is restored and displaced persons are able to voluntarily find a safe and dignified solution. </a:t>
            </a:r>
          </a:p>
        </p:txBody>
      </p:sp>
      <p:sp>
        <p:nvSpPr>
          <p:cNvPr id="3" name="Rectangle 2">
            <a:extLst>
              <a:ext uri="{FF2B5EF4-FFF2-40B4-BE49-F238E27FC236}">
                <a16:creationId xmlns:a16="http://schemas.microsoft.com/office/drawing/2014/main" id="{FC1DC361-E181-2B49-B267-0FAFB5F87494}"/>
              </a:ext>
            </a:extLst>
          </p:cNvPr>
          <p:cNvSpPr/>
          <p:nvPr/>
        </p:nvSpPr>
        <p:spPr>
          <a:xfrm>
            <a:off x="5438775" y="3580274"/>
            <a:ext cx="5337362" cy="3016210"/>
          </a:xfrm>
          <a:prstGeom prst="rect">
            <a:avLst/>
          </a:prstGeom>
        </p:spPr>
        <p:txBody>
          <a:bodyPr wrap="square">
            <a:spAutoFit/>
          </a:bodyPr>
          <a:lstStyle/>
          <a:p>
            <a:pPr>
              <a:spcAft>
                <a:spcPts val="1200"/>
              </a:spcAft>
            </a:pPr>
            <a:r>
              <a:rPr lang="en-AU" sz="1600" b="1" dirty="0">
                <a:solidFill>
                  <a:srgbClr val="211D1E"/>
                </a:solidFill>
                <a:latin typeface="Verdana" panose="020B0604030504040204" pitchFamily="34" charset="0"/>
                <a:ea typeface="Verdana" panose="020B0604030504040204" pitchFamily="34" charset="0"/>
                <a:cs typeface="Verdana" panose="020B0604030504040204" pitchFamily="34" charset="0"/>
              </a:rPr>
              <a:t>Durable solutions comprise:</a:t>
            </a:r>
          </a:p>
          <a:p>
            <a:pPr marL="285750" indent="-285750">
              <a:spcAft>
                <a:spcPts val="1200"/>
              </a:spcAft>
              <a:buFont typeface="Arial" panose="020B0604020202020204" pitchFamily="34" charset="0"/>
              <a:buChar char="•"/>
            </a:pPr>
            <a:r>
              <a:rPr lang="en-AU" sz="1600" b="1" dirty="0">
                <a:solidFill>
                  <a:srgbClr val="211D1E"/>
                </a:solidFill>
                <a:latin typeface="Verdana" panose="020B0604030504040204" pitchFamily="34" charset="0"/>
                <a:ea typeface="Verdana" panose="020B0604030504040204" pitchFamily="34" charset="0"/>
                <a:cs typeface="Verdana" panose="020B0604030504040204" pitchFamily="34" charset="0"/>
              </a:rPr>
              <a:t>Return and reintegration</a:t>
            </a:r>
            <a:r>
              <a:rPr lang="en-AU" sz="1600" dirty="0">
                <a:solidFill>
                  <a:srgbClr val="211D1E"/>
                </a:solidFill>
                <a:latin typeface="Verdana" panose="020B0604030504040204" pitchFamily="34" charset="0"/>
                <a:ea typeface="Verdana" panose="020B0604030504040204" pitchFamily="34" charset="0"/>
                <a:cs typeface="Verdana" panose="020B0604030504040204" pitchFamily="34" charset="0"/>
              </a:rPr>
              <a:t>—whereby the person returns to their place of origin before the crisis. </a:t>
            </a:r>
          </a:p>
          <a:p>
            <a:pPr marL="285750" indent="-285750">
              <a:spcAft>
                <a:spcPts val="1200"/>
              </a:spcAft>
              <a:buFont typeface="Arial" panose="020B0604020202020204" pitchFamily="34" charset="0"/>
              <a:buChar char="•"/>
            </a:pPr>
            <a:r>
              <a:rPr lang="en-AU" sz="1600" b="1" dirty="0">
                <a:solidFill>
                  <a:srgbClr val="211D1E"/>
                </a:solidFill>
                <a:latin typeface="Verdana" panose="020B0604030504040204" pitchFamily="34" charset="0"/>
                <a:ea typeface="Verdana" panose="020B0604030504040204" pitchFamily="34" charset="0"/>
                <a:cs typeface="Verdana" panose="020B0604030504040204" pitchFamily="34" charset="0"/>
              </a:rPr>
              <a:t>Local integration</a:t>
            </a:r>
            <a:r>
              <a:rPr lang="en-AU" sz="1600" dirty="0">
                <a:solidFill>
                  <a:srgbClr val="211D1E"/>
                </a:solidFill>
                <a:latin typeface="Verdana" panose="020B0604030504040204" pitchFamily="34" charset="0"/>
                <a:ea typeface="Verdana" panose="020B0604030504040204" pitchFamily="34" charset="0"/>
                <a:cs typeface="Verdana" panose="020B0604030504040204" pitchFamily="34" charset="0"/>
              </a:rPr>
              <a:t>—whereby the person integrates into the local community to which they located following their displacement. </a:t>
            </a:r>
          </a:p>
          <a:p>
            <a:pPr marL="285750" indent="-285750">
              <a:spcAft>
                <a:spcPts val="1200"/>
              </a:spcAft>
              <a:buFont typeface="Arial" panose="020B0604020202020204" pitchFamily="34" charset="0"/>
              <a:buChar char="•"/>
            </a:pPr>
            <a:r>
              <a:rPr lang="en-AU" sz="1600" b="1" dirty="0">
                <a:solidFill>
                  <a:srgbClr val="211D1E"/>
                </a:solidFill>
                <a:latin typeface="Verdana" panose="020B0604030504040204" pitchFamily="34" charset="0"/>
                <a:ea typeface="Verdana" panose="020B0604030504040204" pitchFamily="34" charset="0"/>
                <a:cs typeface="Verdana" panose="020B0604030504040204" pitchFamily="34" charset="0"/>
              </a:rPr>
              <a:t>Relocation/resettlement</a:t>
            </a:r>
            <a:r>
              <a:rPr lang="en-AU" sz="1600" dirty="0">
                <a:solidFill>
                  <a:srgbClr val="211D1E"/>
                </a:solidFill>
                <a:latin typeface="Verdana" panose="020B0604030504040204" pitchFamily="34" charset="0"/>
                <a:ea typeface="Verdana" panose="020B0604030504040204" pitchFamily="34" charset="0"/>
                <a:cs typeface="Verdana" panose="020B0604030504040204" pitchFamily="34" charset="0"/>
              </a:rPr>
              <a:t>—whereby the person moves to another location and integrates into that community. </a:t>
            </a:r>
            <a:endParaRPr lang="en-AU" sz="1600" dirty="0">
              <a:solidFill>
                <a:srgbClr val="211D1E"/>
              </a:solidFill>
              <a:effectLst/>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6E2A5F19-B367-8E48-AC35-619D16B5A12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370826" y="204101"/>
            <a:ext cx="3379413" cy="3376173"/>
          </a:xfrm>
          <a:prstGeom prst="rect">
            <a:avLst/>
          </a:prstGeom>
        </p:spPr>
      </p:pic>
    </p:spTree>
    <p:extLst>
      <p:ext uri="{BB962C8B-B14F-4D97-AF65-F5344CB8AC3E}">
        <p14:creationId xmlns:p14="http://schemas.microsoft.com/office/powerpoint/2010/main" val="12654527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24679-9E71-5449-9A93-E992CB7DCF69}"/>
              </a:ext>
            </a:extLst>
          </p:cNvPr>
          <p:cNvSpPr>
            <a:spLocks noGrp="1"/>
          </p:cNvSpPr>
          <p:nvPr>
            <p:ph type="title"/>
          </p:nvPr>
        </p:nvSpPr>
        <p:spPr>
          <a:xfrm>
            <a:off x="533400" y="400750"/>
            <a:ext cx="10044953" cy="776288"/>
          </a:xfrm>
        </p:spPr>
        <p:txBody>
          <a:bodyPr>
            <a:noAutofit/>
          </a:bodyPr>
          <a:lstStyle/>
          <a:p>
            <a:r>
              <a:rPr lang="en-US" sz="3600" dirty="0"/>
              <a:t>When has durable solution been found?</a:t>
            </a:r>
          </a:p>
        </p:txBody>
      </p:sp>
      <p:sp>
        <p:nvSpPr>
          <p:cNvPr id="3" name="Content Placeholder 2">
            <a:extLst>
              <a:ext uri="{FF2B5EF4-FFF2-40B4-BE49-F238E27FC236}">
                <a16:creationId xmlns:a16="http://schemas.microsoft.com/office/drawing/2014/main" id="{EE85A943-FDC3-944E-8188-6D8D031C9369}"/>
              </a:ext>
            </a:extLst>
          </p:cNvPr>
          <p:cNvSpPr>
            <a:spLocks noGrp="1"/>
          </p:cNvSpPr>
          <p:nvPr>
            <p:ph idx="1"/>
          </p:nvPr>
        </p:nvSpPr>
        <p:spPr>
          <a:xfrm>
            <a:off x="533401" y="1307259"/>
            <a:ext cx="7219950" cy="4979241"/>
          </a:xfrm>
        </p:spPr>
        <p:txBody>
          <a:bodyPr>
            <a:normAutofit fontScale="62500" lnSpcReduction="20000"/>
          </a:bodyPr>
          <a:lstStyle/>
          <a:p>
            <a:pPr marL="0" indent="0">
              <a:lnSpc>
                <a:spcPct val="120000"/>
              </a:lnSpc>
              <a:buNone/>
            </a:pPr>
            <a:r>
              <a:rPr lang="en-AU" b="1" dirty="0"/>
              <a:t>When there the following is achieved (often progressively):</a:t>
            </a:r>
          </a:p>
          <a:p>
            <a:pPr>
              <a:lnSpc>
                <a:spcPct val="120000"/>
              </a:lnSpc>
            </a:pPr>
            <a:r>
              <a:rPr lang="en-AU" dirty="0"/>
              <a:t>Long-term safety and security. </a:t>
            </a:r>
          </a:p>
          <a:p>
            <a:pPr>
              <a:lnSpc>
                <a:spcPct val="120000"/>
              </a:lnSpc>
            </a:pPr>
            <a:r>
              <a:rPr lang="en-AU" dirty="0"/>
              <a:t>Enjoyment of an adequate standard of living without discrimination. </a:t>
            </a:r>
          </a:p>
          <a:p>
            <a:pPr>
              <a:lnSpc>
                <a:spcPct val="120000"/>
              </a:lnSpc>
            </a:pPr>
            <a:r>
              <a:rPr lang="en-AU" dirty="0"/>
              <a:t>Access to livelihoods and employment. </a:t>
            </a:r>
          </a:p>
          <a:p>
            <a:pPr>
              <a:lnSpc>
                <a:spcPct val="120000"/>
              </a:lnSpc>
            </a:pPr>
            <a:r>
              <a:rPr lang="en-AU" dirty="0"/>
              <a:t>Effective and accessible mechanisms to restore housing, land and property. </a:t>
            </a:r>
          </a:p>
          <a:p>
            <a:pPr>
              <a:lnSpc>
                <a:spcPct val="120000"/>
              </a:lnSpc>
            </a:pPr>
            <a:r>
              <a:rPr lang="en-AU" dirty="0"/>
              <a:t>Access to personal and other documentation without discrimination. </a:t>
            </a:r>
          </a:p>
          <a:p>
            <a:pPr>
              <a:lnSpc>
                <a:spcPct val="120000"/>
              </a:lnSpc>
            </a:pPr>
            <a:r>
              <a:rPr lang="en-AU" dirty="0"/>
              <a:t>Family reunification. </a:t>
            </a:r>
          </a:p>
          <a:p>
            <a:pPr>
              <a:lnSpc>
                <a:spcPct val="120000"/>
              </a:lnSpc>
            </a:pPr>
            <a:r>
              <a:rPr lang="en-AU" dirty="0"/>
              <a:t>Participation in public affairs without discrimination. </a:t>
            </a:r>
          </a:p>
          <a:p>
            <a:pPr>
              <a:lnSpc>
                <a:spcPct val="120000"/>
              </a:lnSpc>
            </a:pPr>
            <a:r>
              <a:rPr lang="en-AU" dirty="0"/>
              <a:t>Access to effective remedies and justice. </a:t>
            </a:r>
          </a:p>
        </p:txBody>
      </p:sp>
      <p:pic>
        <p:nvPicPr>
          <p:cNvPr id="4" name="Picture 3">
            <a:extLst>
              <a:ext uri="{FF2B5EF4-FFF2-40B4-BE49-F238E27FC236}">
                <a16:creationId xmlns:a16="http://schemas.microsoft.com/office/drawing/2014/main" id="{BB0C704E-F0D7-C64E-BD2B-48F14CF51D3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8133175" y="2632095"/>
            <a:ext cx="1125029" cy="1123950"/>
          </a:xfrm>
          <a:prstGeom prst="rect">
            <a:avLst/>
          </a:prstGeom>
        </p:spPr>
      </p:pic>
      <p:pic>
        <p:nvPicPr>
          <p:cNvPr id="5" name="Picture 4">
            <a:extLst>
              <a:ext uri="{FF2B5EF4-FFF2-40B4-BE49-F238E27FC236}">
                <a16:creationId xmlns:a16="http://schemas.microsoft.com/office/drawing/2014/main" id="{304B0DF7-9B22-CB44-B42E-69D7120643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868576" y="1307259"/>
            <a:ext cx="1553665" cy="1073150"/>
          </a:xfrm>
          <a:prstGeom prst="rect">
            <a:avLst/>
          </a:prstGeom>
        </p:spPr>
      </p:pic>
      <p:pic>
        <p:nvPicPr>
          <p:cNvPr id="6" name="Picture 5">
            <a:extLst>
              <a:ext uri="{FF2B5EF4-FFF2-40B4-BE49-F238E27FC236}">
                <a16:creationId xmlns:a16="http://schemas.microsoft.com/office/drawing/2014/main" id="{7F306742-F8E1-CA40-BC36-47AC4D59B746}"/>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638028" y="2061271"/>
            <a:ext cx="1073150" cy="1073150"/>
          </a:xfrm>
          <a:prstGeom prst="rect">
            <a:avLst/>
          </a:prstGeom>
        </p:spPr>
      </p:pic>
      <p:pic>
        <p:nvPicPr>
          <p:cNvPr id="7" name="Picture 6">
            <a:extLst>
              <a:ext uri="{FF2B5EF4-FFF2-40B4-BE49-F238E27FC236}">
                <a16:creationId xmlns:a16="http://schemas.microsoft.com/office/drawing/2014/main" id="{E0DA5419-207A-5F4C-BC31-69A2F1A2E3F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094709" y="3958522"/>
            <a:ext cx="2095500" cy="2095500"/>
          </a:xfrm>
          <a:prstGeom prst="rect">
            <a:avLst/>
          </a:prstGeom>
        </p:spPr>
      </p:pic>
    </p:spTree>
    <p:extLst>
      <p:ext uri="{BB962C8B-B14F-4D97-AF65-F5344CB8AC3E}">
        <p14:creationId xmlns:p14="http://schemas.microsoft.com/office/powerpoint/2010/main" val="29061569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4D38-05A0-0240-8BC0-B4C5B0145554}"/>
              </a:ext>
            </a:extLst>
          </p:cNvPr>
          <p:cNvSpPr>
            <a:spLocks noGrp="1"/>
          </p:cNvSpPr>
          <p:nvPr>
            <p:ph type="title"/>
          </p:nvPr>
        </p:nvSpPr>
        <p:spPr>
          <a:xfrm>
            <a:off x="571500" y="400750"/>
            <a:ext cx="10044953" cy="776288"/>
          </a:xfrm>
        </p:spPr>
        <p:txBody>
          <a:bodyPr>
            <a:noAutofit/>
          </a:bodyPr>
          <a:lstStyle/>
          <a:p>
            <a:r>
              <a:rPr lang="en-US" sz="3600" dirty="0"/>
              <a:t>Key principles for finding durable solutions</a:t>
            </a:r>
          </a:p>
        </p:txBody>
      </p:sp>
      <p:sp>
        <p:nvSpPr>
          <p:cNvPr id="3" name="Content Placeholder 2">
            <a:extLst>
              <a:ext uri="{FF2B5EF4-FFF2-40B4-BE49-F238E27FC236}">
                <a16:creationId xmlns:a16="http://schemas.microsoft.com/office/drawing/2014/main" id="{72D6105D-123C-B04A-979D-46BD3E745CA9}"/>
              </a:ext>
            </a:extLst>
          </p:cNvPr>
          <p:cNvSpPr>
            <a:spLocks noGrp="1"/>
          </p:cNvSpPr>
          <p:nvPr>
            <p:ph idx="1"/>
          </p:nvPr>
        </p:nvSpPr>
        <p:spPr>
          <a:xfrm>
            <a:off x="571500" y="1542525"/>
            <a:ext cx="6591301" cy="4243481"/>
          </a:xfrm>
        </p:spPr>
        <p:txBody>
          <a:bodyPr>
            <a:normAutofit/>
          </a:bodyPr>
          <a:lstStyle/>
          <a:p>
            <a:pPr>
              <a:lnSpc>
                <a:spcPct val="110000"/>
              </a:lnSpc>
            </a:pPr>
            <a:r>
              <a:rPr lang="en-US" sz="2400" dirty="0"/>
              <a:t>National authorities have the primary responsibility</a:t>
            </a:r>
          </a:p>
          <a:p>
            <a:pPr>
              <a:lnSpc>
                <a:spcPct val="110000"/>
              </a:lnSpc>
            </a:pPr>
            <a:r>
              <a:rPr lang="en-US" sz="2400" dirty="0"/>
              <a:t>Displaced people should make informed and voluntary decisions.</a:t>
            </a:r>
          </a:p>
          <a:p>
            <a:pPr>
              <a:lnSpc>
                <a:spcPct val="110000"/>
              </a:lnSpc>
            </a:pPr>
            <a:r>
              <a:rPr lang="en-US" sz="2400" dirty="0"/>
              <a:t>The rights, needs, interests and ongoing safety of displaced people should be at the </a:t>
            </a:r>
            <a:r>
              <a:rPr lang="en-US" sz="2400" dirty="0" err="1"/>
              <a:t>centre</a:t>
            </a:r>
            <a:r>
              <a:rPr lang="en-US" sz="2400" dirty="0"/>
              <a:t>.</a:t>
            </a:r>
          </a:p>
          <a:p>
            <a:pPr>
              <a:lnSpc>
                <a:spcPct val="110000"/>
              </a:lnSpc>
            </a:pPr>
            <a:r>
              <a:rPr lang="en-US" sz="2400" dirty="0"/>
              <a:t>Host communities and other affected people should not be neglected.</a:t>
            </a:r>
          </a:p>
          <a:p>
            <a:endParaRPr lang="en-US" dirty="0"/>
          </a:p>
        </p:txBody>
      </p:sp>
      <p:pic>
        <p:nvPicPr>
          <p:cNvPr id="4" name="Picture 3">
            <a:extLst>
              <a:ext uri="{FF2B5EF4-FFF2-40B4-BE49-F238E27FC236}">
                <a16:creationId xmlns:a16="http://schemas.microsoft.com/office/drawing/2014/main" id="{485665B8-AD6D-7F4F-9B29-3D0F1C79208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300000">
            <a:off x="7468764" y="1377164"/>
            <a:ext cx="3399841" cy="48816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14648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A0ACC9B-12D9-8A42-863D-33A6AB2D3C9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300000">
            <a:off x="864532" y="1410212"/>
            <a:ext cx="2729165" cy="3861749"/>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5" name="Rectangle 4">
            <a:extLst>
              <a:ext uri="{FF2B5EF4-FFF2-40B4-BE49-F238E27FC236}">
                <a16:creationId xmlns:a16="http://schemas.microsoft.com/office/drawing/2014/main" id="{9DE00B61-3CEC-8C4E-A2A8-6A312D56289F}"/>
              </a:ext>
            </a:extLst>
          </p:cNvPr>
          <p:cNvSpPr/>
          <p:nvPr/>
        </p:nvSpPr>
        <p:spPr>
          <a:xfrm>
            <a:off x="4303337" y="1299422"/>
            <a:ext cx="6641184" cy="4247317"/>
          </a:xfrm>
          <a:prstGeom prst="rect">
            <a:avLst/>
          </a:prstGeom>
        </p:spPr>
        <p:txBody>
          <a:bodyPr wrap="square">
            <a:spAutoFit/>
          </a:bodyPr>
          <a:lstStyle/>
          <a:p>
            <a:br>
              <a:rPr lang="en-AU" dirty="0">
                <a:latin typeface="Verdana" panose="020B0604030504040204" pitchFamily="34" charset="0"/>
                <a:ea typeface="Verdana" panose="020B0604030504040204" pitchFamily="34" charset="0"/>
                <a:cs typeface="Verdana" panose="020B0604030504040204" pitchFamily="34" charset="0"/>
              </a:rPr>
            </a:br>
            <a:endParaRPr lang="en-AU"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Places ‘climate change and environmental crises’ at the top of the five global challenges to be addressed, predicting they will make some regions uninhabitable, forcing people to move </a:t>
            </a:r>
            <a:r>
              <a:rPr lang="en-AU" dirty="0" err="1">
                <a:solidFill>
                  <a:srgbClr val="211D1E"/>
                </a:solidFill>
                <a:latin typeface="Verdana" panose="020B0604030504040204" pitchFamily="34" charset="0"/>
                <a:ea typeface="Verdana" panose="020B0604030504040204" pitchFamily="34" charset="0"/>
                <a:cs typeface="Verdana" panose="020B0604030504040204" pitchFamily="34" charset="0"/>
              </a:rPr>
              <a:t>en</a:t>
            </a: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 masse. </a:t>
            </a:r>
          </a:p>
          <a:p>
            <a:pPr marL="285750" indent="-285750">
              <a:buFont typeface="Arial" panose="020B0604020202020204" pitchFamily="34" charset="0"/>
              <a:buChar char="•"/>
            </a:pPr>
            <a:endParaRPr lang="en-AU" dirty="0">
              <a:solidFill>
                <a:srgbClr val="211D1E"/>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Reaffirms and builds on the broad Movement focus of mainstreaming climate risk management, risk reduction, environmental management and disaster preparedness in its approaches. </a:t>
            </a:r>
          </a:p>
          <a:p>
            <a:pPr marL="285750" indent="-285750">
              <a:buFont typeface="Arial" panose="020B0604020202020204" pitchFamily="34" charset="0"/>
              <a:buChar char="•"/>
            </a:pPr>
            <a:endParaRPr lang="en-AU" dirty="0">
              <a:solidFill>
                <a:srgbClr val="211D1E"/>
              </a:solidFill>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Puts affected people and communities are the centre of preparedness and responses to the challenges of climate and environmental crisis. </a:t>
            </a:r>
            <a:endParaRPr lang="en-AU" dirty="0">
              <a:solidFill>
                <a:srgbClr val="211D1E"/>
              </a:solidFill>
              <a:effectLst/>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18601835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2FBBD6-52E2-AC47-A84C-A7BDD1D39CC8}"/>
              </a:ext>
            </a:extLst>
          </p:cNvPr>
          <p:cNvSpPr>
            <a:spLocks noGrp="1"/>
          </p:cNvSpPr>
          <p:nvPr>
            <p:ph type="title"/>
          </p:nvPr>
        </p:nvSpPr>
        <p:spPr>
          <a:xfrm>
            <a:off x="476250" y="321609"/>
            <a:ext cx="9955306" cy="830076"/>
          </a:xfrm>
        </p:spPr>
        <p:txBody>
          <a:bodyPr>
            <a:normAutofit/>
          </a:bodyPr>
          <a:lstStyle/>
          <a:p>
            <a:r>
              <a:rPr lang="en-US" sz="3200" dirty="0"/>
              <a:t>Common barriers to durable solutions</a:t>
            </a:r>
          </a:p>
        </p:txBody>
      </p:sp>
      <p:pic>
        <p:nvPicPr>
          <p:cNvPr id="3" name="Picture 2">
            <a:extLst>
              <a:ext uri="{FF2B5EF4-FFF2-40B4-BE49-F238E27FC236}">
                <a16:creationId xmlns:a16="http://schemas.microsoft.com/office/drawing/2014/main" id="{A6B484F4-0952-6F45-BFCD-81B924F2D435}"/>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78224" y="1214550"/>
            <a:ext cx="10766569" cy="4683330"/>
          </a:xfrm>
          <a:prstGeom prst="rect">
            <a:avLst/>
          </a:prstGeom>
        </p:spPr>
      </p:pic>
    </p:spTree>
    <p:extLst>
      <p:ext uri="{BB962C8B-B14F-4D97-AF65-F5344CB8AC3E}">
        <p14:creationId xmlns:p14="http://schemas.microsoft.com/office/powerpoint/2010/main" val="405259949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7FE0E-8FC4-6B43-8470-17EE659A7F86}"/>
              </a:ext>
            </a:extLst>
          </p:cNvPr>
          <p:cNvSpPr>
            <a:spLocks noGrp="1"/>
          </p:cNvSpPr>
          <p:nvPr>
            <p:ph type="title"/>
          </p:nvPr>
        </p:nvSpPr>
        <p:spPr>
          <a:xfrm>
            <a:off x="304800" y="400750"/>
            <a:ext cx="10044953" cy="776288"/>
          </a:xfrm>
        </p:spPr>
        <p:txBody>
          <a:bodyPr>
            <a:noAutofit/>
          </a:bodyPr>
          <a:lstStyle/>
          <a:p>
            <a:r>
              <a:rPr lang="en-US" sz="3200" dirty="0"/>
              <a:t>Challenges in the context of climate change</a:t>
            </a:r>
          </a:p>
        </p:txBody>
      </p:sp>
      <p:graphicFrame>
        <p:nvGraphicFramePr>
          <p:cNvPr id="5" name="Table 5">
            <a:extLst>
              <a:ext uri="{FF2B5EF4-FFF2-40B4-BE49-F238E27FC236}">
                <a16:creationId xmlns:a16="http://schemas.microsoft.com/office/drawing/2014/main" id="{6633D71B-2CD3-554E-95F7-F2BF6F590708}"/>
              </a:ext>
            </a:extLst>
          </p:cNvPr>
          <p:cNvGraphicFramePr>
            <a:graphicFrameLocks noGrp="1"/>
          </p:cNvGraphicFramePr>
          <p:nvPr>
            <p:extLst>
              <p:ext uri="{D42A27DB-BD31-4B8C-83A1-F6EECF244321}">
                <p14:modId xmlns:p14="http://schemas.microsoft.com/office/powerpoint/2010/main" val="1272728772"/>
              </p:ext>
            </p:extLst>
          </p:nvPr>
        </p:nvGraphicFramePr>
        <p:xfrm>
          <a:off x="304800" y="1424516"/>
          <a:ext cx="9867900" cy="4390135"/>
        </p:xfrm>
        <a:graphic>
          <a:graphicData uri="http://schemas.openxmlformats.org/drawingml/2006/table">
            <a:tbl>
              <a:tblPr firstRow="1" bandRow="1">
                <a:tableStyleId>{5C22544A-7EE6-4342-B048-85BDC9FD1C3A}</a:tableStyleId>
              </a:tblPr>
              <a:tblGrid>
                <a:gridCol w="3289300">
                  <a:extLst>
                    <a:ext uri="{9D8B030D-6E8A-4147-A177-3AD203B41FA5}">
                      <a16:colId xmlns:a16="http://schemas.microsoft.com/office/drawing/2014/main" val="2821378751"/>
                    </a:ext>
                  </a:extLst>
                </a:gridCol>
                <a:gridCol w="3289300">
                  <a:extLst>
                    <a:ext uri="{9D8B030D-6E8A-4147-A177-3AD203B41FA5}">
                      <a16:colId xmlns:a16="http://schemas.microsoft.com/office/drawing/2014/main" val="1356886379"/>
                    </a:ext>
                  </a:extLst>
                </a:gridCol>
                <a:gridCol w="3289300">
                  <a:extLst>
                    <a:ext uri="{9D8B030D-6E8A-4147-A177-3AD203B41FA5}">
                      <a16:colId xmlns:a16="http://schemas.microsoft.com/office/drawing/2014/main" val="3992486937"/>
                    </a:ext>
                  </a:extLst>
                </a:gridCol>
              </a:tblGrid>
              <a:tr h="677589">
                <a:tc>
                  <a:txBody>
                    <a:bodyPr/>
                    <a:lstStyle/>
                    <a:p>
                      <a:pPr algn="ctr"/>
                      <a:r>
                        <a:rPr lang="en-US" sz="2000" b="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Return and reintegration</a:t>
                      </a:r>
                    </a:p>
                  </a:txBody>
                  <a:tcPr anchor="ctr">
                    <a:solidFill>
                      <a:schemeClr val="bg1">
                        <a:lumMod val="85000"/>
                      </a:schemeClr>
                    </a:solidFill>
                  </a:tcPr>
                </a:tc>
                <a:tc>
                  <a:txBody>
                    <a:bodyPr/>
                    <a:lstStyle/>
                    <a:p>
                      <a:pPr algn="ctr"/>
                      <a:r>
                        <a:rPr lang="en-US" sz="2000" b="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Local integration</a:t>
                      </a:r>
                    </a:p>
                  </a:txBody>
                  <a:tcPr anchor="ctr">
                    <a:solidFill>
                      <a:schemeClr val="bg1">
                        <a:lumMod val="85000"/>
                      </a:schemeClr>
                    </a:solidFill>
                  </a:tcPr>
                </a:tc>
                <a:tc>
                  <a:txBody>
                    <a:bodyPr/>
                    <a:lstStyle/>
                    <a:p>
                      <a:pPr algn="ctr"/>
                      <a:r>
                        <a:rPr lang="en-US" sz="2000" b="0" dirty="0">
                          <a:solidFill>
                            <a:schemeClr val="bg2">
                              <a:lumMod val="25000"/>
                            </a:schemeClr>
                          </a:solidFill>
                          <a:latin typeface="Verdana" panose="020B0604030504040204" pitchFamily="34" charset="0"/>
                          <a:ea typeface="Verdana" panose="020B0604030504040204" pitchFamily="34" charset="0"/>
                          <a:cs typeface="Verdana" panose="020B0604030504040204" pitchFamily="34" charset="0"/>
                        </a:rPr>
                        <a:t>Relocation</a:t>
                      </a:r>
                    </a:p>
                  </a:txBody>
                  <a:tcPr anchor="ctr">
                    <a:solidFill>
                      <a:schemeClr val="bg1">
                        <a:lumMod val="85000"/>
                      </a:schemeClr>
                    </a:solidFill>
                  </a:tcPr>
                </a:tc>
                <a:extLst>
                  <a:ext uri="{0D108BD9-81ED-4DB2-BD59-A6C34878D82A}">
                    <a16:rowId xmlns:a16="http://schemas.microsoft.com/office/drawing/2014/main" val="1702077241"/>
                  </a:ext>
                </a:extLst>
              </a:tr>
              <a:tr h="3689095">
                <a:tc>
                  <a:txBody>
                    <a:bodyPr/>
                    <a:lstStyle/>
                    <a:p>
                      <a:pPr marL="285750" indent="-285750">
                        <a:spcAft>
                          <a:spcPts val="1200"/>
                        </a:spcAft>
                        <a:buFont typeface="Arial" panose="020B0604020202020204" pitchFamily="34" charset="0"/>
                        <a:buChar char="•"/>
                      </a:pPr>
                      <a:r>
                        <a:rPr lang="en-AU" sz="1600" kern="1200" dirty="0">
                          <a:solidFill>
                            <a:schemeClr val="bg2">
                              <a:lumMod val="25000"/>
                            </a:schemeClr>
                          </a:solidFill>
                          <a:effectLst/>
                          <a:latin typeface="Verdana" panose="020B0604030504040204" pitchFamily="34" charset="0"/>
                          <a:ea typeface="Verdana" panose="020B0604030504040204" pitchFamily="34" charset="0"/>
                          <a:cs typeface="Verdana" panose="020B0604030504040204" pitchFamily="34" charset="0"/>
                        </a:rPr>
                        <a:t>Permanent destruction of land from disaster or climate change, and ”no build zones”.</a:t>
                      </a:r>
                    </a:p>
                    <a:p>
                      <a:pPr marL="285750" indent="-285750">
                        <a:spcAft>
                          <a:spcPts val="1200"/>
                        </a:spcAft>
                        <a:buFont typeface="Arial" panose="020B0604020202020204" pitchFamily="34" charset="0"/>
                        <a:buChar char="•"/>
                      </a:pPr>
                      <a:r>
                        <a:rPr lang="en-AU" sz="1600" kern="1200" dirty="0">
                          <a:solidFill>
                            <a:schemeClr val="bg2">
                              <a:lumMod val="25000"/>
                            </a:schemeClr>
                          </a:solidFill>
                          <a:effectLst/>
                          <a:latin typeface="Verdana" panose="020B0604030504040204" pitchFamily="34" charset="0"/>
                          <a:ea typeface="Verdana" panose="020B0604030504040204" pitchFamily="34" charset="0"/>
                          <a:cs typeface="Verdana" panose="020B0604030504040204" pitchFamily="34" charset="0"/>
                        </a:rPr>
                        <a:t>Lack of resources to protect against ongoing impacts of climate change.</a:t>
                      </a:r>
                    </a:p>
                    <a:p>
                      <a:pPr marL="285750" indent="-285750">
                        <a:spcAft>
                          <a:spcPts val="1200"/>
                        </a:spcAft>
                        <a:buFont typeface="Arial" panose="020B0604020202020204" pitchFamily="34" charset="0"/>
                        <a:buChar char="•"/>
                      </a:pPr>
                      <a:r>
                        <a:rPr lang="en-AU" sz="1600" kern="1200" dirty="0">
                          <a:solidFill>
                            <a:schemeClr val="bg2">
                              <a:lumMod val="25000"/>
                            </a:schemeClr>
                          </a:solidFill>
                          <a:effectLst/>
                          <a:latin typeface="Verdana" panose="020B0604030504040204" pitchFamily="34" charset="0"/>
                          <a:ea typeface="Verdana" panose="020B0604030504040204" pitchFamily="34" charset="0"/>
                          <a:cs typeface="Verdana" panose="020B0604030504040204" pitchFamily="34" charset="0"/>
                        </a:rPr>
                        <a:t>Land grabs and lack of legal documentation to establish tenure. </a:t>
                      </a:r>
                    </a:p>
                  </a:txBody>
                  <a:tcPr>
                    <a:solidFill>
                      <a:schemeClr val="bg1">
                        <a:lumMod val="85000"/>
                      </a:schemeClr>
                    </a:solidFill>
                  </a:tcPr>
                </a:tc>
                <a:tc>
                  <a:txBody>
                    <a:bodyPr/>
                    <a:lstStyle/>
                    <a:p>
                      <a:pPr marL="285750" indent="-285750" algn="l" defTabSz="914400" rtl="0" eaLnBrk="1" latinLnBrk="0" hangingPunct="1">
                        <a:spcAft>
                          <a:spcPts val="1200"/>
                        </a:spcAft>
                        <a:buFont typeface="Arial" panose="020B0604020202020204" pitchFamily="34" charset="0"/>
                        <a:buChar char="•"/>
                      </a:pPr>
                      <a:r>
                        <a:rPr lang="en-US" sz="1600" kern="1200" dirty="0">
                          <a:solidFill>
                            <a:schemeClr val="bg2">
                              <a:lumMod val="25000"/>
                            </a:schemeClr>
                          </a:solidFill>
                          <a:effectLst/>
                          <a:latin typeface="Verdana" panose="020B0604030504040204" pitchFamily="34" charset="0"/>
                          <a:ea typeface="Verdana" panose="020B0604030504040204" pitchFamily="34" charset="0"/>
                          <a:cs typeface="Verdana" panose="020B0604030504040204" pitchFamily="34" charset="0"/>
                        </a:rPr>
                        <a:t>Unplanned settlements, especially in urban areas, can increase exposure to future climate-related risks.</a:t>
                      </a:r>
                    </a:p>
                    <a:p>
                      <a:pPr marL="285750" indent="-285750" algn="l" defTabSz="914400" rtl="0" eaLnBrk="1" latinLnBrk="0" hangingPunct="1">
                        <a:spcAft>
                          <a:spcPts val="1200"/>
                        </a:spcAft>
                        <a:buFont typeface="Arial" panose="020B0604020202020204" pitchFamily="34" charset="0"/>
                        <a:buChar char="•"/>
                      </a:pPr>
                      <a:r>
                        <a:rPr lang="en-US" sz="1600" kern="1200" dirty="0">
                          <a:solidFill>
                            <a:schemeClr val="bg2">
                              <a:lumMod val="25000"/>
                            </a:schemeClr>
                          </a:solidFill>
                          <a:effectLst/>
                          <a:latin typeface="Verdana" panose="020B0604030504040204" pitchFamily="34" charset="0"/>
                          <a:ea typeface="Verdana" panose="020B0604030504040204" pitchFamily="34" charset="0"/>
                          <a:cs typeface="Verdana" panose="020B0604030504040204" pitchFamily="34" charset="0"/>
                        </a:rPr>
                        <a:t>Lack of planning on consultation can cause friction with local communities.</a:t>
                      </a:r>
                    </a:p>
                    <a:p>
                      <a:pPr marL="285750" indent="-285750" algn="l" defTabSz="914400" rtl="0" eaLnBrk="1" latinLnBrk="0" hangingPunct="1">
                        <a:spcAft>
                          <a:spcPts val="1200"/>
                        </a:spcAft>
                        <a:buFont typeface="Arial" panose="020B0604020202020204" pitchFamily="34" charset="0"/>
                        <a:buChar char="•"/>
                      </a:pPr>
                      <a:r>
                        <a:rPr lang="en-US" sz="1600" kern="1200" dirty="0">
                          <a:solidFill>
                            <a:schemeClr val="bg2">
                              <a:lumMod val="25000"/>
                            </a:schemeClr>
                          </a:solidFill>
                          <a:effectLst/>
                          <a:latin typeface="Verdana" panose="020B0604030504040204" pitchFamily="34" charset="0"/>
                          <a:ea typeface="Verdana" panose="020B0604030504040204" pitchFamily="34" charset="0"/>
                          <a:cs typeface="Verdana" panose="020B0604030504040204" pitchFamily="34" charset="0"/>
                        </a:rPr>
                        <a:t>Restricted access to legal rights and livelihoods in new areas, especially in other countries.</a:t>
                      </a:r>
                    </a:p>
                  </a:txBody>
                  <a:tcPr>
                    <a:solidFill>
                      <a:schemeClr val="bg1">
                        <a:lumMod val="85000"/>
                      </a:schemeClr>
                    </a:solidFill>
                  </a:tcPr>
                </a:tc>
                <a:tc>
                  <a:txBody>
                    <a:bodyPr/>
                    <a:lstStyle/>
                    <a:p>
                      <a:pPr marL="285750" indent="-285750" algn="l" defTabSz="914400" rtl="0" eaLnBrk="1" latinLnBrk="0" hangingPunct="1">
                        <a:spcAft>
                          <a:spcPts val="1200"/>
                        </a:spcAft>
                        <a:buFont typeface="Arial" panose="020B0604020202020204" pitchFamily="34" charset="0"/>
                        <a:buChar char="•"/>
                      </a:pPr>
                      <a:r>
                        <a:rPr lang="en-US" sz="1600" kern="1200" dirty="0">
                          <a:solidFill>
                            <a:schemeClr val="bg2">
                              <a:lumMod val="25000"/>
                            </a:schemeClr>
                          </a:solidFill>
                          <a:effectLst/>
                          <a:latin typeface="Verdana" panose="020B0604030504040204" pitchFamily="34" charset="0"/>
                          <a:ea typeface="Verdana" panose="020B0604030504040204" pitchFamily="34" charset="0"/>
                          <a:cs typeface="Verdana" panose="020B0604030504040204" pitchFamily="34" charset="0"/>
                        </a:rPr>
                        <a:t>Often a last resort, but increasingly important in the context of climate change when no other options are available.</a:t>
                      </a:r>
                    </a:p>
                    <a:p>
                      <a:pPr marL="285750" indent="-285750" algn="l" defTabSz="914400" rtl="0" eaLnBrk="1" latinLnBrk="0" hangingPunct="1">
                        <a:spcAft>
                          <a:spcPts val="1200"/>
                        </a:spcAft>
                        <a:buFont typeface="Arial" panose="020B0604020202020204" pitchFamily="34" charset="0"/>
                        <a:buChar char="•"/>
                      </a:pPr>
                      <a:r>
                        <a:rPr lang="en-US" sz="1600" kern="1200" dirty="0">
                          <a:solidFill>
                            <a:schemeClr val="bg2">
                              <a:lumMod val="25000"/>
                            </a:schemeClr>
                          </a:solidFill>
                          <a:effectLst/>
                          <a:latin typeface="Verdana" panose="020B0604030504040204" pitchFamily="34" charset="0"/>
                          <a:ea typeface="Verdana" panose="020B0604030504040204" pitchFamily="34" charset="0"/>
                          <a:cs typeface="Verdana" panose="020B0604030504040204" pitchFamily="34" charset="0"/>
                        </a:rPr>
                        <a:t>Particularly challenging when entire countries are at risk (eg. Pacific) from the negative impacts of climate change.</a:t>
                      </a:r>
                    </a:p>
                  </a:txBody>
                  <a:tcPr>
                    <a:solidFill>
                      <a:schemeClr val="bg1">
                        <a:lumMod val="85000"/>
                      </a:schemeClr>
                    </a:solidFill>
                  </a:tcPr>
                </a:tc>
                <a:extLst>
                  <a:ext uri="{0D108BD9-81ED-4DB2-BD59-A6C34878D82A}">
                    <a16:rowId xmlns:a16="http://schemas.microsoft.com/office/drawing/2014/main" val="3863308669"/>
                  </a:ext>
                </a:extLst>
              </a:tr>
            </a:tbl>
          </a:graphicData>
        </a:graphic>
      </p:graphicFrame>
      <p:pic>
        <p:nvPicPr>
          <p:cNvPr id="6" name="Picture 5">
            <a:extLst>
              <a:ext uri="{FF2B5EF4-FFF2-40B4-BE49-F238E27FC236}">
                <a16:creationId xmlns:a16="http://schemas.microsoft.com/office/drawing/2014/main" id="{DC42591F-D0E7-4D4D-AE18-B0A1BB5D31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4072" y="1515711"/>
            <a:ext cx="560633" cy="560095"/>
          </a:xfrm>
          <a:prstGeom prst="rect">
            <a:avLst/>
          </a:prstGeom>
        </p:spPr>
      </p:pic>
      <p:pic>
        <p:nvPicPr>
          <p:cNvPr id="7" name="Picture 6">
            <a:extLst>
              <a:ext uri="{FF2B5EF4-FFF2-40B4-BE49-F238E27FC236}">
                <a16:creationId xmlns:a16="http://schemas.microsoft.com/office/drawing/2014/main" id="{22C4C8F9-095D-C943-967D-6A3751B589D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169150" y="1515237"/>
            <a:ext cx="431800" cy="509137"/>
          </a:xfrm>
          <a:prstGeom prst="rect">
            <a:avLst/>
          </a:prstGeom>
        </p:spPr>
      </p:pic>
      <p:pic>
        <p:nvPicPr>
          <p:cNvPr id="8" name="Picture 7">
            <a:extLst>
              <a:ext uri="{FF2B5EF4-FFF2-40B4-BE49-F238E27FC236}">
                <a16:creationId xmlns:a16="http://schemas.microsoft.com/office/drawing/2014/main" id="{A9BCC73D-1712-7149-A5A9-7DA9548FAB1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H="1">
            <a:off x="3651551" y="1511152"/>
            <a:ext cx="517309" cy="517309"/>
          </a:xfrm>
          <a:prstGeom prst="rect">
            <a:avLst/>
          </a:prstGeom>
        </p:spPr>
      </p:pic>
    </p:spTree>
    <p:extLst>
      <p:ext uri="{BB962C8B-B14F-4D97-AF65-F5344CB8AC3E}">
        <p14:creationId xmlns:p14="http://schemas.microsoft.com/office/powerpoint/2010/main" val="256965120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F143-89A0-8541-B537-49840303AB03}"/>
              </a:ext>
            </a:extLst>
          </p:cNvPr>
          <p:cNvSpPr>
            <a:spLocks noGrp="1"/>
          </p:cNvSpPr>
          <p:nvPr>
            <p:ph type="title"/>
          </p:nvPr>
        </p:nvSpPr>
        <p:spPr>
          <a:xfrm>
            <a:off x="1486317" y="293196"/>
            <a:ext cx="8321285" cy="839041"/>
          </a:xfrm>
        </p:spPr>
        <p:txBody>
          <a:bodyPr>
            <a:noAutofit/>
          </a:bodyPr>
          <a:lstStyle/>
          <a:p>
            <a:pPr algn="ctr"/>
            <a:r>
              <a:rPr lang="en-US" sz="2800" dirty="0"/>
              <a:t>Guidance for National Societies on </a:t>
            </a:r>
            <a:br>
              <a:rPr lang="en-US" sz="2800" dirty="0"/>
            </a:br>
            <a:r>
              <a:rPr lang="en-US" sz="2800" dirty="0"/>
              <a:t>durable solutions</a:t>
            </a:r>
          </a:p>
        </p:txBody>
      </p:sp>
      <p:sp>
        <p:nvSpPr>
          <p:cNvPr id="3" name="Content Placeholder 2">
            <a:extLst>
              <a:ext uri="{FF2B5EF4-FFF2-40B4-BE49-F238E27FC236}">
                <a16:creationId xmlns:a16="http://schemas.microsoft.com/office/drawing/2014/main" id="{1292A976-3C16-2943-8428-4B6C3121D0FA}"/>
              </a:ext>
            </a:extLst>
          </p:cNvPr>
          <p:cNvSpPr>
            <a:spLocks noGrp="1"/>
          </p:cNvSpPr>
          <p:nvPr>
            <p:ph sz="half" idx="1"/>
          </p:nvPr>
        </p:nvSpPr>
        <p:spPr>
          <a:xfrm>
            <a:off x="576943" y="1825625"/>
            <a:ext cx="4125686" cy="3922032"/>
          </a:xfrm>
        </p:spPr>
        <p:txBody>
          <a:bodyPr>
            <a:normAutofit fontScale="40000" lnSpcReduction="20000"/>
          </a:bodyPr>
          <a:lstStyle/>
          <a:p>
            <a:pPr>
              <a:lnSpc>
                <a:spcPct val="120000"/>
              </a:lnSpc>
            </a:pPr>
            <a:r>
              <a:rPr lang="en-US" sz="5000" dirty="0"/>
              <a:t>Promote durable solutions based on voluntary, safe and dignified choices for the people affected.</a:t>
            </a:r>
          </a:p>
          <a:p>
            <a:pPr>
              <a:lnSpc>
                <a:spcPct val="120000"/>
              </a:lnSpc>
            </a:pPr>
            <a:r>
              <a:rPr lang="en-US" sz="5000" dirty="0"/>
              <a:t>Ask authorities about arrangements and how they may assist.</a:t>
            </a:r>
          </a:p>
          <a:p>
            <a:pPr>
              <a:lnSpc>
                <a:spcPct val="120000"/>
              </a:lnSpc>
            </a:pPr>
            <a:r>
              <a:rPr lang="en-US" sz="5000" dirty="0"/>
              <a:t>Exercise caution to avoid supporting activities that may cause harm.</a:t>
            </a:r>
          </a:p>
          <a:p>
            <a:endParaRPr lang="en-US" sz="2000" dirty="0"/>
          </a:p>
        </p:txBody>
      </p:sp>
      <p:sp>
        <p:nvSpPr>
          <p:cNvPr id="4" name="Content Placeholder 3">
            <a:extLst>
              <a:ext uri="{FF2B5EF4-FFF2-40B4-BE49-F238E27FC236}">
                <a16:creationId xmlns:a16="http://schemas.microsoft.com/office/drawing/2014/main" id="{09273B3E-47AC-C444-A177-E2E10EAD2146}"/>
              </a:ext>
            </a:extLst>
          </p:cNvPr>
          <p:cNvSpPr>
            <a:spLocks noGrp="1"/>
          </p:cNvSpPr>
          <p:nvPr>
            <p:ph sz="half" idx="2"/>
          </p:nvPr>
        </p:nvSpPr>
        <p:spPr>
          <a:xfrm>
            <a:off x="4702629" y="1825625"/>
            <a:ext cx="6216383" cy="4351338"/>
          </a:xfrm>
        </p:spPr>
        <p:txBody>
          <a:bodyPr>
            <a:noAutofit/>
          </a:bodyPr>
          <a:lstStyle/>
          <a:p>
            <a:pPr marL="0" indent="0">
              <a:lnSpc>
                <a:spcPct val="120000"/>
              </a:lnSpc>
              <a:spcBef>
                <a:spcPts val="0"/>
              </a:spcBef>
              <a:spcAft>
                <a:spcPts val="600"/>
              </a:spcAft>
              <a:buNone/>
            </a:pPr>
            <a:r>
              <a:rPr lang="en-US" sz="2000" dirty="0"/>
              <a:t>Relevant activities could include:</a:t>
            </a:r>
            <a:endParaRPr lang="en-AU" sz="2000" dirty="0"/>
          </a:p>
          <a:p>
            <a:pPr lvl="1">
              <a:lnSpc>
                <a:spcPct val="120000"/>
              </a:lnSpc>
              <a:spcBef>
                <a:spcPts val="0"/>
              </a:spcBef>
              <a:spcAft>
                <a:spcPts val="600"/>
              </a:spcAft>
            </a:pPr>
            <a:r>
              <a:rPr lang="en-AU" sz="1600" dirty="0"/>
              <a:t>Strengthen local branch services. </a:t>
            </a:r>
          </a:p>
          <a:p>
            <a:pPr lvl="1">
              <a:lnSpc>
                <a:spcPct val="120000"/>
              </a:lnSpc>
              <a:spcBef>
                <a:spcPts val="0"/>
              </a:spcBef>
              <a:spcAft>
                <a:spcPts val="600"/>
              </a:spcAft>
            </a:pPr>
            <a:r>
              <a:rPr lang="en-AU" sz="1600" dirty="0"/>
              <a:t>Return kits containing food and hygiene items. </a:t>
            </a:r>
          </a:p>
          <a:p>
            <a:pPr lvl="1">
              <a:lnSpc>
                <a:spcPct val="120000"/>
              </a:lnSpc>
              <a:spcBef>
                <a:spcPts val="0"/>
              </a:spcBef>
              <a:spcAft>
                <a:spcPts val="600"/>
              </a:spcAft>
            </a:pPr>
            <a:r>
              <a:rPr lang="en-AU" sz="1600" dirty="0"/>
              <a:t>Help in resuming livelihoods and income generation. </a:t>
            </a:r>
          </a:p>
          <a:p>
            <a:pPr lvl="1">
              <a:lnSpc>
                <a:spcPct val="120000"/>
              </a:lnSpc>
              <a:spcBef>
                <a:spcPts val="0"/>
              </a:spcBef>
              <a:spcAft>
                <a:spcPts val="600"/>
              </a:spcAft>
            </a:pPr>
            <a:r>
              <a:rPr lang="en-AU" sz="1600" dirty="0"/>
              <a:t>Shelter materials. </a:t>
            </a:r>
          </a:p>
          <a:p>
            <a:pPr lvl="1">
              <a:lnSpc>
                <a:spcPct val="120000"/>
              </a:lnSpc>
              <a:spcBef>
                <a:spcPts val="0"/>
              </a:spcBef>
              <a:spcAft>
                <a:spcPts val="600"/>
              </a:spcAft>
            </a:pPr>
            <a:r>
              <a:rPr lang="en-AU" sz="1600" dirty="0"/>
              <a:t>Means to rebuild social networks. </a:t>
            </a:r>
          </a:p>
          <a:p>
            <a:pPr lvl="1">
              <a:lnSpc>
                <a:spcPct val="120000"/>
              </a:lnSpc>
              <a:spcBef>
                <a:spcPts val="0"/>
              </a:spcBef>
              <a:spcAft>
                <a:spcPts val="600"/>
              </a:spcAft>
            </a:pPr>
            <a:r>
              <a:rPr lang="en-AU" sz="1600" dirty="0"/>
              <a:t>Restoring family links. </a:t>
            </a:r>
          </a:p>
          <a:p>
            <a:pPr lvl="1">
              <a:lnSpc>
                <a:spcPct val="120000"/>
              </a:lnSpc>
              <a:spcBef>
                <a:spcPts val="0"/>
              </a:spcBef>
              <a:spcAft>
                <a:spcPts val="600"/>
              </a:spcAft>
            </a:pPr>
            <a:r>
              <a:rPr lang="en-AU" sz="1600" dirty="0"/>
              <a:t>Activities aimed at enhancing community development. </a:t>
            </a:r>
          </a:p>
          <a:p>
            <a:pPr lvl="1">
              <a:lnSpc>
                <a:spcPct val="120000"/>
              </a:lnSpc>
              <a:spcBef>
                <a:spcPts val="0"/>
              </a:spcBef>
              <a:spcAft>
                <a:spcPts val="600"/>
              </a:spcAft>
            </a:pPr>
            <a:r>
              <a:rPr lang="en-AU" sz="1600" dirty="0"/>
              <a:t>Protection work aimed at ensuring full respect for the letter and spirit of the relevant law and the rights of the individual. </a:t>
            </a:r>
          </a:p>
          <a:p>
            <a:pPr marL="457200" lvl="1" indent="0">
              <a:spcBef>
                <a:spcPts val="0"/>
              </a:spcBef>
              <a:spcAft>
                <a:spcPts val="600"/>
              </a:spcAft>
              <a:buNone/>
            </a:pPr>
            <a:endParaRPr lang="en-US" sz="2000" dirty="0"/>
          </a:p>
        </p:txBody>
      </p:sp>
      <p:pic>
        <p:nvPicPr>
          <p:cNvPr id="5" name="Picture 4">
            <a:extLst>
              <a:ext uri="{FF2B5EF4-FFF2-40B4-BE49-F238E27FC236}">
                <a16:creationId xmlns:a16="http://schemas.microsoft.com/office/drawing/2014/main" id="{9E6E64F2-93BC-464C-9309-E6321497B6A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40553" y="71665"/>
            <a:ext cx="1174328" cy="1174328"/>
          </a:xfrm>
          <a:prstGeom prst="rect">
            <a:avLst/>
          </a:prstGeom>
        </p:spPr>
      </p:pic>
      <p:pic>
        <p:nvPicPr>
          <p:cNvPr id="6" name="Picture 5">
            <a:extLst>
              <a:ext uri="{FF2B5EF4-FFF2-40B4-BE49-F238E27FC236}">
                <a16:creationId xmlns:a16="http://schemas.microsoft.com/office/drawing/2014/main" id="{7FB8087C-F48B-1E45-8987-FC3BAD07030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141957" y="157544"/>
            <a:ext cx="1111409" cy="1110343"/>
          </a:xfrm>
          <a:prstGeom prst="rect">
            <a:avLst/>
          </a:prstGeom>
        </p:spPr>
      </p:pic>
    </p:spTree>
    <p:extLst>
      <p:ext uri="{BB962C8B-B14F-4D97-AF65-F5344CB8AC3E}">
        <p14:creationId xmlns:p14="http://schemas.microsoft.com/office/powerpoint/2010/main" val="9928905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8B0AE-981F-514A-9777-683E7588EB42}"/>
              </a:ext>
            </a:extLst>
          </p:cNvPr>
          <p:cNvSpPr>
            <a:spLocks noGrp="1"/>
          </p:cNvSpPr>
          <p:nvPr>
            <p:ph type="title"/>
          </p:nvPr>
        </p:nvSpPr>
        <p:spPr>
          <a:xfrm>
            <a:off x="457200" y="530971"/>
            <a:ext cx="10044953" cy="776288"/>
          </a:xfrm>
        </p:spPr>
        <p:txBody>
          <a:bodyPr>
            <a:noAutofit/>
          </a:bodyPr>
          <a:lstStyle/>
          <a:p>
            <a:r>
              <a:rPr lang="en-US" sz="2800" dirty="0"/>
              <a:t>Further recommendations in the context of climate change</a:t>
            </a:r>
          </a:p>
        </p:txBody>
      </p:sp>
      <p:sp>
        <p:nvSpPr>
          <p:cNvPr id="3" name="Content Placeholder 2">
            <a:extLst>
              <a:ext uri="{FF2B5EF4-FFF2-40B4-BE49-F238E27FC236}">
                <a16:creationId xmlns:a16="http://schemas.microsoft.com/office/drawing/2014/main" id="{83014714-77B2-214D-9588-D0CB5EB71142}"/>
              </a:ext>
            </a:extLst>
          </p:cNvPr>
          <p:cNvSpPr>
            <a:spLocks noGrp="1"/>
          </p:cNvSpPr>
          <p:nvPr>
            <p:ph idx="1"/>
          </p:nvPr>
        </p:nvSpPr>
        <p:spPr>
          <a:xfrm>
            <a:off x="457200" y="1704725"/>
            <a:ext cx="5839097" cy="4597152"/>
          </a:xfrm>
        </p:spPr>
        <p:txBody>
          <a:bodyPr>
            <a:normAutofit fontScale="92500" lnSpcReduction="10000"/>
          </a:bodyPr>
          <a:lstStyle/>
          <a:p>
            <a:pPr>
              <a:lnSpc>
                <a:spcPct val="120000"/>
              </a:lnSpc>
            </a:pPr>
            <a:r>
              <a:rPr lang="en-US" sz="2200" dirty="0"/>
              <a:t>Current or anticipated </a:t>
            </a:r>
            <a:r>
              <a:rPr lang="en-US" sz="2200" b="1" dirty="0"/>
              <a:t>climate risks </a:t>
            </a:r>
            <a:r>
              <a:rPr lang="en-US" sz="2200" dirty="0"/>
              <a:t>should be high among the priorities for consideration in choosing durable solutions.</a:t>
            </a:r>
          </a:p>
          <a:p>
            <a:pPr>
              <a:lnSpc>
                <a:spcPct val="120000"/>
              </a:lnSpc>
            </a:pPr>
            <a:r>
              <a:rPr lang="en-US" sz="2200" dirty="0"/>
              <a:t>Voluntary and informed choices should include information about </a:t>
            </a:r>
            <a:r>
              <a:rPr lang="en-US" sz="2200" b="1" dirty="0"/>
              <a:t>climate risks</a:t>
            </a:r>
            <a:r>
              <a:rPr lang="en-US" sz="2200" dirty="0"/>
              <a:t> and the potential impact on safety, livelihoods, access to services and other factors.</a:t>
            </a:r>
          </a:p>
          <a:p>
            <a:pPr>
              <a:lnSpc>
                <a:spcPct val="120000"/>
              </a:lnSpc>
            </a:pPr>
            <a:r>
              <a:rPr lang="en-US" sz="2200" dirty="0"/>
              <a:t>Monitoring systems should include the monitoring of </a:t>
            </a:r>
            <a:r>
              <a:rPr lang="en-US" sz="2200" b="1" dirty="0"/>
              <a:t>climate risks </a:t>
            </a:r>
            <a:r>
              <a:rPr lang="en-US" sz="2200" dirty="0"/>
              <a:t>to ensure durable solutions remain viable.</a:t>
            </a:r>
          </a:p>
          <a:p>
            <a:endParaRPr lang="en-US" dirty="0"/>
          </a:p>
        </p:txBody>
      </p:sp>
      <p:pic>
        <p:nvPicPr>
          <p:cNvPr id="5" name="Picture 4">
            <a:extLst>
              <a:ext uri="{FF2B5EF4-FFF2-40B4-BE49-F238E27FC236}">
                <a16:creationId xmlns:a16="http://schemas.microsoft.com/office/drawing/2014/main" id="{3AC2216A-98BC-4746-8B78-C3B4D12208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886524" y="2747892"/>
            <a:ext cx="2761332" cy="2763982"/>
          </a:xfrm>
          <a:prstGeom prst="rect">
            <a:avLst/>
          </a:prstGeom>
        </p:spPr>
      </p:pic>
      <p:pic>
        <p:nvPicPr>
          <p:cNvPr id="6" name="Picture 5">
            <a:extLst>
              <a:ext uri="{FF2B5EF4-FFF2-40B4-BE49-F238E27FC236}">
                <a16:creationId xmlns:a16="http://schemas.microsoft.com/office/drawing/2014/main" id="{9CF444A2-74B9-7642-96AF-A289AF703DE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588411" y="1133358"/>
            <a:ext cx="1723391" cy="1723391"/>
          </a:xfrm>
          <a:prstGeom prst="rect">
            <a:avLst/>
          </a:prstGeom>
        </p:spPr>
      </p:pic>
      <p:pic>
        <p:nvPicPr>
          <p:cNvPr id="7" name="Picture 6">
            <a:extLst>
              <a:ext uri="{FF2B5EF4-FFF2-40B4-BE49-F238E27FC236}">
                <a16:creationId xmlns:a16="http://schemas.microsoft.com/office/drawing/2014/main" id="{0C85C3B3-79DE-DB48-A50F-6CEE9EDD130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75772" y="4862119"/>
            <a:ext cx="1723391" cy="1725045"/>
          </a:xfrm>
          <a:prstGeom prst="rect">
            <a:avLst/>
          </a:prstGeom>
        </p:spPr>
      </p:pic>
    </p:spTree>
    <p:extLst>
      <p:ext uri="{BB962C8B-B14F-4D97-AF65-F5344CB8AC3E}">
        <p14:creationId xmlns:p14="http://schemas.microsoft.com/office/powerpoint/2010/main" val="33192483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29FD8-48DC-6643-81EC-49DDEF327C9D}"/>
              </a:ext>
            </a:extLst>
          </p:cNvPr>
          <p:cNvSpPr>
            <a:spLocks noGrp="1"/>
          </p:cNvSpPr>
          <p:nvPr>
            <p:ph type="title"/>
          </p:nvPr>
        </p:nvSpPr>
        <p:spPr>
          <a:xfrm>
            <a:off x="2783404" y="541460"/>
            <a:ext cx="6028426" cy="1207654"/>
          </a:xfrm>
        </p:spPr>
        <p:txBody>
          <a:bodyPr>
            <a:noAutofit/>
          </a:bodyPr>
          <a:lstStyle/>
          <a:p>
            <a:r>
              <a:rPr lang="en-US" sz="2800" dirty="0"/>
              <a:t>IFRC guidance and tools </a:t>
            </a:r>
            <a:br>
              <a:rPr lang="en-US" sz="2800" dirty="0"/>
            </a:br>
            <a:r>
              <a:rPr lang="en-US" sz="1800" dirty="0"/>
              <a:t>on durable solutions</a:t>
            </a:r>
            <a:endParaRPr lang="en-US" sz="2800" dirty="0"/>
          </a:p>
        </p:txBody>
      </p:sp>
      <p:pic>
        <p:nvPicPr>
          <p:cNvPr id="5" name="Picture 4">
            <a:extLst>
              <a:ext uri="{FF2B5EF4-FFF2-40B4-BE49-F238E27FC236}">
                <a16:creationId xmlns:a16="http://schemas.microsoft.com/office/drawing/2014/main" id="{63D0FFE2-6E90-8D45-A30F-D6B08079A46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59446" y="112385"/>
            <a:ext cx="2152292" cy="2152292"/>
          </a:xfrm>
          <a:prstGeom prst="rect">
            <a:avLst/>
          </a:prstGeom>
        </p:spPr>
      </p:pic>
      <p:sp>
        <p:nvSpPr>
          <p:cNvPr id="3" name="Rectangle 2">
            <a:extLst>
              <a:ext uri="{FF2B5EF4-FFF2-40B4-BE49-F238E27FC236}">
                <a16:creationId xmlns:a16="http://schemas.microsoft.com/office/drawing/2014/main" id="{C84BACFD-6699-A84E-8A26-190082861BCE}"/>
              </a:ext>
            </a:extLst>
          </p:cNvPr>
          <p:cNvSpPr/>
          <p:nvPr/>
        </p:nvSpPr>
        <p:spPr>
          <a:xfrm>
            <a:off x="990599" y="2439446"/>
            <a:ext cx="6716486" cy="3970318"/>
          </a:xfrm>
          <a:prstGeom prst="rect">
            <a:avLst/>
          </a:prstGeom>
        </p:spPr>
        <p:txBody>
          <a:bodyPr wrap="square">
            <a:spAutoFit/>
          </a:bodyPr>
          <a:lstStyle/>
          <a:p>
            <a:r>
              <a:rPr lang="en-AU" dirty="0"/>
              <a:t>Movement Policy on Internal Displacement. (RCRC Council of Delegates, 2009)</a:t>
            </a:r>
          </a:p>
          <a:p>
            <a:endParaRPr lang="en-AU" dirty="0"/>
          </a:p>
          <a:p>
            <a:r>
              <a:rPr lang="en-AU" dirty="0"/>
              <a:t>Resolution on Strengthening implementation of the Movement</a:t>
            </a:r>
          </a:p>
          <a:p>
            <a:r>
              <a:rPr lang="en-AU" dirty="0"/>
              <a:t>Policy on Internal Displacement: Ten years on. (RCRC Council of Delegates, 2019)</a:t>
            </a:r>
          </a:p>
          <a:p>
            <a:r>
              <a:rPr lang="en-AU" dirty="0"/>
              <a:t> </a:t>
            </a:r>
          </a:p>
          <a:p>
            <a:r>
              <a:rPr lang="en-AU" dirty="0"/>
              <a:t>Strengthening IFRC Responses To Internal Displacement In Disasters: Challenges And Opportunities Summary Report (IFRC, 2019)</a:t>
            </a:r>
          </a:p>
          <a:p>
            <a:endParaRPr lang="en-AU" dirty="0"/>
          </a:p>
          <a:p>
            <a:r>
              <a:rPr lang="en-AU" dirty="0"/>
              <a:t>Disasters And Displacement In A Changing Climate: The Role Of Asia Pacific National Societies (IFRC, 2018)</a:t>
            </a:r>
          </a:p>
          <a:p>
            <a:endParaRPr lang="en-AU" dirty="0"/>
          </a:p>
          <a:p>
            <a:endParaRPr lang="en-AU" dirty="0">
              <a:solidFill>
                <a:srgbClr val="211D1E"/>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Picture 3">
            <a:extLst>
              <a:ext uri="{FF2B5EF4-FFF2-40B4-BE49-F238E27FC236}">
                <a16:creationId xmlns:a16="http://schemas.microsoft.com/office/drawing/2014/main" id="{B8B4758F-A586-274D-A569-FE9A2E79E70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rot="300000">
            <a:off x="7973704" y="1184931"/>
            <a:ext cx="3288657" cy="4654553"/>
          </a:xfrm>
          <a:prstGeom prst="rect">
            <a:avLst/>
          </a:prstGeom>
          <a:ln>
            <a:solidFill>
              <a:schemeClr val="bg1">
                <a:lumMod val="75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407297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7565909-DC39-EA40-BFDA-9E63726CAD6E}"/>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rot="300000">
            <a:off x="606397" y="912247"/>
            <a:ext cx="3028046" cy="4325076"/>
          </a:xfrm>
          <a:prstGeom prst="rect">
            <a:avLst/>
          </a:prstGeom>
          <a:ln>
            <a:solidFill>
              <a:schemeClr val="bg1">
                <a:lumMod val="65000"/>
              </a:schemeClr>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9FAC2B91-66A8-834E-9F3C-2C101D878F32}"/>
              </a:ext>
            </a:extLst>
          </p:cNvPr>
          <p:cNvSpPr/>
          <p:nvPr/>
        </p:nvSpPr>
        <p:spPr>
          <a:xfrm>
            <a:off x="4291359" y="542400"/>
            <a:ext cx="6766281" cy="5539978"/>
          </a:xfrm>
          <a:prstGeom prst="rect">
            <a:avLst/>
          </a:prstGeom>
        </p:spPr>
        <p:txBody>
          <a:bodyPr wrap="square">
            <a:spAutoFit/>
          </a:bodyPr>
          <a:lstStyle/>
          <a:p>
            <a:br>
              <a:rPr lang="en-AU" dirty="0">
                <a:latin typeface="Verdana" panose="020B0604030504040204" pitchFamily="34" charset="0"/>
                <a:ea typeface="Verdana" panose="020B0604030504040204" pitchFamily="34" charset="0"/>
                <a:cs typeface="Verdana" panose="020B0604030504040204" pitchFamily="34" charset="0"/>
              </a:rPr>
            </a:br>
            <a:endParaRPr lang="en-AU" dirty="0">
              <a:latin typeface="Verdana" panose="020B0604030504040204" pitchFamily="34" charset="0"/>
              <a:ea typeface="Verdana" panose="020B0604030504040204" pitchFamily="34" charset="0"/>
              <a:cs typeface="Verdana" panose="020B0604030504040204" pitchFamily="34" charset="0"/>
            </a:endParaRPr>
          </a:p>
          <a:p>
            <a:r>
              <a:rPr lang="en-AU" b="1" dirty="0">
                <a:solidFill>
                  <a:srgbClr val="211D1E"/>
                </a:solidFill>
                <a:latin typeface="Verdana" panose="020B0604030504040204" pitchFamily="34" charset="0"/>
                <a:ea typeface="Verdana" panose="020B0604030504040204" pitchFamily="34" charset="0"/>
                <a:cs typeface="Verdana" panose="020B0604030504040204" pitchFamily="34" charset="0"/>
              </a:rPr>
              <a:t>One of the four pillars of action is ‘Addressing climate displacement’.</a:t>
            </a:r>
          </a:p>
          <a:p>
            <a:endParaRPr lang="en-AU" dirty="0">
              <a:solidFill>
                <a:srgbClr val="211D1E"/>
              </a:solidFill>
              <a:latin typeface="Verdana" panose="020B0604030504040204" pitchFamily="34" charset="0"/>
              <a:ea typeface="Verdana" panose="020B0604030504040204" pitchFamily="34" charset="0"/>
              <a:cs typeface="Verdana" panose="020B0604030504040204" pitchFamily="34" charset="0"/>
            </a:endParaRPr>
          </a:p>
          <a:p>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This is to be to be achieved by: </a:t>
            </a:r>
          </a:p>
          <a:p>
            <a:pPr marL="742950" lvl="1" indent="-285750">
              <a:spcBef>
                <a:spcPts val="1200"/>
              </a:spcBef>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Reducing risk of climate-induced displacement through better mapping, understanding and predication of climate related population movements. </a:t>
            </a:r>
          </a:p>
          <a:p>
            <a:pPr marL="742950" lvl="1" indent="-285750">
              <a:spcBef>
                <a:spcPts val="1200"/>
              </a:spcBef>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Preparing for and responding to the humanitarian needs to those displaced and host communities including through preparedness and contingency planning reviewed through a “displacement lens”. </a:t>
            </a:r>
          </a:p>
          <a:p>
            <a:pPr marL="742950" lvl="1" indent="-285750">
              <a:spcBef>
                <a:spcPts val="1200"/>
              </a:spcBef>
              <a:buFont typeface="Arial" panose="020B0604020202020204" pitchFamily="34" charset="0"/>
              <a:buChar char="•"/>
            </a:pP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Supporting durable solutions for safe, voluntary and dignified return, local integration or resettlement. </a:t>
            </a:r>
          </a:p>
          <a:p>
            <a:endParaRPr lang="en-AU" dirty="0">
              <a:solidFill>
                <a:srgbClr val="211D1E"/>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39713445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1BB81-DEE0-A34F-A71A-F72E18B8943F}"/>
              </a:ext>
            </a:extLst>
          </p:cNvPr>
          <p:cNvSpPr>
            <a:spLocks noGrp="1"/>
          </p:cNvSpPr>
          <p:nvPr>
            <p:ph type="title"/>
          </p:nvPr>
        </p:nvSpPr>
        <p:spPr>
          <a:xfrm>
            <a:off x="302075" y="522612"/>
            <a:ext cx="10629161" cy="776288"/>
          </a:xfrm>
        </p:spPr>
        <p:txBody>
          <a:bodyPr>
            <a:noAutofit/>
          </a:bodyPr>
          <a:lstStyle/>
          <a:p>
            <a:r>
              <a:rPr lang="en-US" sz="3600" dirty="0"/>
              <a:t>Approaches to climate-related displacement</a:t>
            </a:r>
          </a:p>
        </p:txBody>
      </p:sp>
      <p:sp>
        <p:nvSpPr>
          <p:cNvPr id="3" name="Content Placeholder 2">
            <a:extLst>
              <a:ext uri="{FF2B5EF4-FFF2-40B4-BE49-F238E27FC236}">
                <a16:creationId xmlns:a16="http://schemas.microsoft.com/office/drawing/2014/main" id="{87A2660E-9CEB-7844-B54C-BF6EA40E53F0}"/>
              </a:ext>
            </a:extLst>
          </p:cNvPr>
          <p:cNvSpPr>
            <a:spLocks noGrp="1"/>
          </p:cNvSpPr>
          <p:nvPr>
            <p:ph idx="1"/>
          </p:nvPr>
        </p:nvSpPr>
        <p:spPr>
          <a:xfrm>
            <a:off x="601334" y="1298900"/>
            <a:ext cx="5642311" cy="4494021"/>
          </a:xfrm>
        </p:spPr>
        <p:txBody>
          <a:bodyPr anchor="ctr">
            <a:normAutofit fontScale="70000" lnSpcReduction="20000"/>
          </a:bodyPr>
          <a:lstStyle/>
          <a:p>
            <a:pPr>
              <a:lnSpc>
                <a:spcPct val="110000"/>
              </a:lnSpc>
            </a:pPr>
            <a:r>
              <a:rPr lang="en-US" dirty="0"/>
              <a:t>Climate change mitigation and adaption to prevent or reduce displacement.</a:t>
            </a:r>
          </a:p>
          <a:p>
            <a:pPr>
              <a:lnSpc>
                <a:spcPct val="110000"/>
              </a:lnSpc>
            </a:pPr>
            <a:r>
              <a:rPr lang="en-US" dirty="0"/>
              <a:t>Increasing community resilience and reducing disaster risks.</a:t>
            </a:r>
          </a:p>
          <a:p>
            <a:pPr>
              <a:lnSpc>
                <a:spcPct val="110000"/>
              </a:lnSpc>
            </a:pPr>
            <a:r>
              <a:rPr lang="en-US" dirty="0"/>
              <a:t>Humanitarian support and protection.</a:t>
            </a:r>
          </a:p>
          <a:p>
            <a:pPr>
              <a:lnSpc>
                <a:spcPct val="110000"/>
              </a:lnSpc>
            </a:pPr>
            <a:r>
              <a:rPr lang="en-US" dirty="0"/>
              <a:t>Early warning systems, early action and forecast-based financing. </a:t>
            </a:r>
          </a:p>
          <a:p>
            <a:pPr>
              <a:lnSpc>
                <a:spcPct val="110000"/>
              </a:lnSpc>
            </a:pPr>
            <a:r>
              <a:rPr lang="en-US" dirty="0"/>
              <a:t>Partnerships between National Societies and governments to address the causes of climate change.</a:t>
            </a:r>
          </a:p>
        </p:txBody>
      </p:sp>
      <p:pic>
        <p:nvPicPr>
          <p:cNvPr id="4" name="Picture 3">
            <a:extLst>
              <a:ext uri="{FF2B5EF4-FFF2-40B4-BE49-F238E27FC236}">
                <a16:creationId xmlns:a16="http://schemas.microsoft.com/office/drawing/2014/main" id="{6C1AAFB4-C6B6-D04D-9B80-E49C157CC5D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823363" y="1298900"/>
            <a:ext cx="1863437" cy="1863437"/>
          </a:xfrm>
          <a:prstGeom prst="rect">
            <a:avLst/>
          </a:prstGeom>
        </p:spPr>
      </p:pic>
      <p:pic>
        <p:nvPicPr>
          <p:cNvPr id="5" name="Picture 4">
            <a:extLst>
              <a:ext uri="{FF2B5EF4-FFF2-40B4-BE49-F238E27FC236}">
                <a16:creationId xmlns:a16="http://schemas.microsoft.com/office/drawing/2014/main" id="{1439C1C9-8755-2D44-AE82-3D716FA799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7966364" y="2785234"/>
            <a:ext cx="2306782" cy="2306782"/>
          </a:xfrm>
          <a:prstGeom prst="rect">
            <a:avLst/>
          </a:prstGeom>
        </p:spPr>
      </p:pic>
      <p:pic>
        <p:nvPicPr>
          <p:cNvPr id="6" name="Picture 5">
            <a:extLst>
              <a:ext uri="{FF2B5EF4-FFF2-40B4-BE49-F238E27FC236}">
                <a16:creationId xmlns:a16="http://schemas.microsoft.com/office/drawing/2014/main" id="{497972FD-763D-3A4F-8961-2FE495741A2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343826" y="4714406"/>
            <a:ext cx="1622538" cy="1620982"/>
          </a:xfrm>
          <a:prstGeom prst="rect">
            <a:avLst/>
          </a:prstGeom>
        </p:spPr>
      </p:pic>
    </p:spTree>
    <p:extLst>
      <p:ext uri="{BB962C8B-B14F-4D97-AF65-F5344CB8AC3E}">
        <p14:creationId xmlns:p14="http://schemas.microsoft.com/office/powerpoint/2010/main" val="6190808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BEC1C-1A5C-FC4B-9368-6C1BF30FCE37}"/>
              </a:ext>
            </a:extLst>
          </p:cNvPr>
          <p:cNvSpPr>
            <a:spLocks noGrp="1"/>
          </p:cNvSpPr>
          <p:nvPr>
            <p:ph type="ctrTitle" idx="4294967295"/>
          </p:nvPr>
        </p:nvSpPr>
        <p:spPr>
          <a:xfrm>
            <a:off x="810707" y="1041400"/>
            <a:ext cx="9144000" cy="2387600"/>
          </a:xfrm>
          <a:prstGeom prst="rect">
            <a:avLst/>
          </a:prstGeom>
        </p:spPr>
        <p:txBody>
          <a:bodyPr/>
          <a:lstStyle/>
          <a:p>
            <a:pPr algn="l"/>
            <a:r>
              <a:rPr lang="en-US" dirty="0"/>
              <a:t>Prevention and protection</a:t>
            </a:r>
          </a:p>
        </p:txBody>
      </p:sp>
      <p:sp>
        <p:nvSpPr>
          <p:cNvPr id="3" name="Subtitle 2">
            <a:extLst>
              <a:ext uri="{FF2B5EF4-FFF2-40B4-BE49-F238E27FC236}">
                <a16:creationId xmlns:a16="http://schemas.microsoft.com/office/drawing/2014/main" id="{FCF1A1CF-1CAF-D849-B453-2AF63AA6EEFD}"/>
              </a:ext>
            </a:extLst>
          </p:cNvPr>
          <p:cNvSpPr>
            <a:spLocks noGrp="1"/>
          </p:cNvSpPr>
          <p:nvPr>
            <p:ph type="subTitle" idx="4294967295"/>
          </p:nvPr>
        </p:nvSpPr>
        <p:spPr>
          <a:xfrm>
            <a:off x="810707" y="3557588"/>
            <a:ext cx="8312150" cy="1655762"/>
          </a:xfrm>
          <a:prstGeom prst="rect">
            <a:avLst/>
          </a:prstGeom>
        </p:spPr>
        <p:txBody>
          <a:bodyPr/>
          <a:lstStyle/>
          <a:p>
            <a:pPr algn="l"/>
            <a:r>
              <a:rPr lang="en-US" dirty="0"/>
              <a:t>in the context of climate-related displacement</a:t>
            </a:r>
          </a:p>
        </p:txBody>
      </p:sp>
    </p:spTree>
    <p:extLst>
      <p:ext uri="{BB962C8B-B14F-4D97-AF65-F5344CB8AC3E}">
        <p14:creationId xmlns:p14="http://schemas.microsoft.com/office/powerpoint/2010/main" val="23408375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85F737D-2A3E-FA40-863D-A0A2DCF9DBE6}"/>
              </a:ext>
            </a:extLst>
          </p:cNvPr>
          <p:cNvSpPr/>
          <p:nvPr/>
        </p:nvSpPr>
        <p:spPr>
          <a:xfrm>
            <a:off x="2570809" y="857380"/>
            <a:ext cx="6096000" cy="923330"/>
          </a:xfrm>
          <a:prstGeom prst="rect">
            <a:avLst/>
          </a:prstGeom>
        </p:spPr>
        <p:txBody>
          <a:bodyPr>
            <a:spAutoFit/>
          </a:bodyPr>
          <a:lstStyle/>
          <a:p>
            <a:r>
              <a:rPr lang="en-AU" b="1" dirty="0">
                <a:solidFill>
                  <a:srgbClr val="211D1E"/>
                </a:solidFill>
                <a:latin typeface="Verdana" panose="020B0604030504040204" pitchFamily="34" charset="0"/>
                <a:ea typeface="Verdana" panose="020B0604030504040204" pitchFamily="34" charset="0"/>
                <a:cs typeface="Verdana" panose="020B0604030504040204" pitchFamily="34" charset="0"/>
              </a:rPr>
              <a:t>Protecting people from displacement </a:t>
            </a:r>
            <a:r>
              <a:rPr lang="en-AU" dirty="0">
                <a:solidFill>
                  <a:srgbClr val="211D1E"/>
                </a:solidFill>
                <a:latin typeface="Verdana" panose="020B0604030504040204" pitchFamily="34" charset="0"/>
                <a:ea typeface="Verdana" panose="020B0604030504040204" pitchFamily="34" charset="0"/>
                <a:cs typeface="Verdana" panose="020B0604030504040204" pitchFamily="34" charset="0"/>
              </a:rPr>
              <a:t>is the primary goal of the Movement Policy on Internal Displacement. </a:t>
            </a:r>
            <a:endParaRPr lang="en-AU" dirty="0">
              <a:solidFill>
                <a:srgbClr val="211D1E"/>
              </a:solidFill>
              <a:effectLst/>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Diagram 3">
            <a:extLst>
              <a:ext uri="{FF2B5EF4-FFF2-40B4-BE49-F238E27FC236}">
                <a16:creationId xmlns:a16="http://schemas.microsoft.com/office/drawing/2014/main" id="{8647F500-DCC5-4C49-94C7-ED1A5652CEC6}"/>
              </a:ext>
            </a:extLst>
          </p:cNvPr>
          <p:cNvGraphicFramePr/>
          <p:nvPr>
            <p:extLst>
              <p:ext uri="{D42A27DB-BD31-4B8C-83A1-F6EECF244321}">
                <p14:modId xmlns:p14="http://schemas.microsoft.com/office/powerpoint/2010/main" val="1616392191"/>
              </p:ext>
            </p:extLst>
          </p:nvPr>
        </p:nvGraphicFramePr>
        <p:xfrm>
          <a:off x="1300939" y="716172"/>
          <a:ext cx="10073640" cy="58066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Picture 4">
            <a:extLst>
              <a:ext uri="{FF2B5EF4-FFF2-40B4-BE49-F238E27FC236}">
                <a16:creationId xmlns:a16="http://schemas.microsoft.com/office/drawing/2014/main" id="{C0E6358F-5AB5-9442-974A-A6B2B131A29A}"/>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76694" y="335171"/>
            <a:ext cx="1595203" cy="1593673"/>
          </a:xfrm>
          <a:prstGeom prst="rect">
            <a:avLst/>
          </a:prstGeom>
        </p:spPr>
      </p:pic>
    </p:spTree>
    <p:extLst>
      <p:ext uri="{BB962C8B-B14F-4D97-AF65-F5344CB8AC3E}">
        <p14:creationId xmlns:p14="http://schemas.microsoft.com/office/powerpoint/2010/main" val="2826118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4963</TotalTime>
  <Words>3484</Words>
  <Application>Microsoft Office PowerPoint</Application>
  <PresentationFormat>Widescreen</PresentationFormat>
  <Paragraphs>348</Paragraphs>
  <Slides>54</Slides>
  <Notes>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54</vt:i4>
      </vt:variant>
    </vt:vector>
  </HeadingPairs>
  <TitlesOfParts>
    <vt:vector size="60" baseType="lpstr">
      <vt:lpstr>Arial</vt:lpstr>
      <vt:lpstr>Calibri</vt:lpstr>
      <vt:lpstr>Calibri Light</vt:lpstr>
      <vt:lpstr>Helvetica</vt:lpstr>
      <vt:lpstr>Verdana</vt:lpstr>
      <vt:lpstr>Office Theme</vt:lpstr>
      <vt:lpstr>PowerPoint Presentation</vt:lpstr>
      <vt:lpstr>Refresher on key terms</vt:lpstr>
      <vt:lpstr>Applying a climate and displacement lens</vt:lpstr>
      <vt:lpstr>Approaches to climate-related displacement</vt:lpstr>
      <vt:lpstr>PowerPoint Presentation</vt:lpstr>
      <vt:lpstr>PowerPoint Presentation</vt:lpstr>
      <vt:lpstr>Approaches to climate-related displacement</vt:lpstr>
      <vt:lpstr>Prevention and protection</vt:lpstr>
      <vt:lpstr>PowerPoint Presentation</vt:lpstr>
      <vt:lpstr>Building community resilience</vt:lpstr>
      <vt:lpstr>Building community resilience helps individuals and communities to:</vt:lpstr>
      <vt:lpstr>Climate-smart disaster risk reduction</vt:lpstr>
      <vt:lpstr>Examples of climate-smart disaster risk reduction</vt:lpstr>
      <vt:lpstr>IFRC guidance and tools  for climate-smart DRR</vt:lpstr>
      <vt:lpstr>Planned relocation</vt:lpstr>
      <vt:lpstr>Conditions for planned relocation</vt:lpstr>
      <vt:lpstr>When is planned relocation appropriate?</vt:lpstr>
      <vt:lpstr>IFRC guidance and tools for planned relocation</vt:lpstr>
      <vt:lpstr>Protection of vulnerable groups</vt:lpstr>
      <vt:lpstr>Examples of vulnerable groups</vt:lpstr>
      <vt:lpstr>IFRC approaches to protection</vt:lpstr>
      <vt:lpstr>IFRC guidance and tools  on protection</vt:lpstr>
      <vt:lpstr>PowerPoint Presentation</vt:lpstr>
      <vt:lpstr>Early action and  forecast-based financing</vt:lpstr>
      <vt:lpstr>We know a lot about the weather</vt:lpstr>
      <vt:lpstr>Forecast-based financing</vt:lpstr>
      <vt:lpstr>Examples of early action measures</vt:lpstr>
      <vt:lpstr>How does FbF mitigate climate-related displacement?</vt:lpstr>
      <vt:lpstr>Recommendations for effective FbF:</vt:lpstr>
      <vt:lpstr>IFRC guidance and tools  on early action and FbF</vt:lpstr>
      <vt:lpstr>Disaster preparedness and response</vt:lpstr>
      <vt:lpstr>Addressing displacement</vt:lpstr>
      <vt:lpstr>The displacement landscape is changing</vt:lpstr>
      <vt:lpstr>How does climate change exacerbate displacement?</vt:lpstr>
      <vt:lpstr>Disaster preparedness and climate-related displacement</vt:lpstr>
      <vt:lpstr>IFRC approach: preparedness for effective response</vt:lpstr>
      <vt:lpstr>Preparedness: Learning from National Societies</vt:lpstr>
      <vt:lpstr>Applying a displacement and climate lens to preparedness</vt:lpstr>
      <vt:lpstr>Disaster response and climate-related displacement</vt:lpstr>
      <vt:lpstr>Displacement considerations that impact response</vt:lpstr>
      <vt:lpstr>Disaster response should also take into account the different phases of displacement</vt:lpstr>
      <vt:lpstr>Acute displacement</vt:lpstr>
      <vt:lpstr>Stable displacement</vt:lpstr>
      <vt:lpstr>Protracted displacement</vt:lpstr>
      <vt:lpstr>IFRC guidance and tools  on preparedness and response</vt:lpstr>
      <vt:lpstr>Durable solutions</vt:lpstr>
      <vt:lpstr>Durable solutions</vt:lpstr>
      <vt:lpstr>When has durable solution been found?</vt:lpstr>
      <vt:lpstr>Key principles for finding durable solutions</vt:lpstr>
      <vt:lpstr>Common barriers to durable solutions</vt:lpstr>
      <vt:lpstr>Challenges in the context of climate change</vt:lpstr>
      <vt:lpstr>Guidance for National Societies on  durable solutions</vt:lpstr>
      <vt:lpstr>Further recommendations in the context of climate change</vt:lpstr>
      <vt:lpstr>IFRC guidance and tools  on durable solutions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dc:title>
  <dc:creator>Victoria Bannon</dc:creator>
  <cp:lastModifiedBy>KF</cp:lastModifiedBy>
  <cp:revision>87</cp:revision>
  <dcterms:created xsi:type="dcterms:W3CDTF">2020-12-04T03:29:38Z</dcterms:created>
  <dcterms:modified xsi:type="dcterms:W3CDTF">2021-05-05T08:29:59Z</dcterms:modified>
</cp:coreProperties>
</file>